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4" r:id="rId1"/>
  </p:sldMasterIdLst>
  <p:sldIdLst>
    <p:sldId id="256" r:id="rId2"/>
    <p:sldId id="257" r:id="rId3"/>
    <p:sldId id="266" r:id="rId4"/>
    <p:sldId id="268" r:id="rId5"/>
    <p:sldId id="264" r:id="rId6"/>
    <p:sldId id="258" r:id="rId7"/>
    <p:sldId id="259" r:id="rId8"/>
    <p:sldId id="273" r:id="rId9"/>
    <p:sldId id="274" r:id="rId10"/>
    <p:sldId id="275" r:id="rId11"/>
    <p:sldId id="276" r:id="rId12"/>
    <p:sldId id="277" r:id="rId13"/>
    <p:sldId id="278" r:id="rId14"/>
    <p:sldId id="270" r:id="rId15"/>
    <p:sldId id="271" r:id="rId16"/>
    <p:sldId id="269" r:id="rId17"/>
    <p:sldId id="262" r:id="rId18"/>
  </p:sldIdLst>
  <p:sldSz cx="12960350" cy="6858000"/>
  <p:notesSz cx="10018713" cy="68881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408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ovind Kokare" initials="GK" lastIdx="1" clrIdx="0">
    <p:extLst>
      <p:ext uri="{19B8F6BF-5375-455C-9EA6-DF929625EA0E}">
        <p15:presenceInfo xmlns:p15="http://schemas.microsoft.com/office/powerpoint/2012/main" userId="364b87212828dbd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838" autoAdjust="0"/>
    <p:restoredTop sz="94660"/>
  </p:normalViewPr>
  <p:slideViewPr>
    <p:cSldViewPr snapToGrid="0">
      <p:cViewPr varScale="1">
        <p:scale>
          <a:sx n="73" d="100"/>
          <a:sy n="73" d="100"/>
        </p:scale>
        <p:origin x="366" y="72"/>
      </p:cViewPr>
      <p:guideLst>
        <p:guide orient="horz" pos="2160"/>
        <p:guide pos="408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96035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602044" y="2404534"/>
            <a:ext cx="8256415"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602044" y="4050834"/>
            <a:ext cx="8256415"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01677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pPr/>
              <a:t>4/15/2021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pPr/>
              <a:t>‹#›</a:t>
            </a:fld>
            <a:endParaRPr lang="en-US" dirty="0"/>
          </a:p>
        </p:txBody>
      </p:sp>
    </p:spTree>
    <p:extLst>
      <p:ext uri="{BB962C8B-B14F-4D97-AF65-F5344CB8AC3E}">
        <p14:creationId xmlns:p14="http://schemas.microsoft.com/office/powerpoint/2010/main" val="3705949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0021" y="2700868"/>
            <a:ext cx="9138437"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720021" y="4527448"/>
            <a:ext cx="9138437"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9848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20021" y="2160589"/>
            <a:ext cx="4447716"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410744" y="2160590"/>
            <a:ext cx="4447715"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pPr/>
              <a:t>4/15/2021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pPr/>
              <a:t>‹#›</a:t>
            </a:fld>
            <a:endParaRPr lang="en-US" dirty="0"/>
          </a:p>
        </p:txBody>
      </p:sp>
    </p:spTree>
    <p:extLst>
      <p:ext uri="{BB962C8B-B14F-4D97-AF65-F5344CB8AC3E}">
        <p14:creationId xmlns:p14="http://schemas.microsoft.com/office/powerpoint/2010/main" val="664656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718332" y="2160983"/>
            <a:ext cx="4449404"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18332" y="2737246"/>
            <a:ext cx="4449404"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409057" y="2160983"/>
            <a:ext cx="444939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409059" y="2737246"/>
            <a:ext cx="4449398"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4/15/2021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739457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720020" y="609600"/>
            <a:ext cx="9138437"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4/15/2021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627577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4/15/2021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12634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0020" y="1498604"/>
            <a:ext cx="4097444"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5060470" y="514925"/>
            <a:ext cx="4797988"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0020" y="2777069"/>
            <a:ext cx="4097444"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32168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0021" y="4800600"/>
            <a:ext cx="9138436"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20020" y="609600"/>
            <a:ext cx="9138437"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720021" y="5367338"/>
            <a:ext cx="9138436"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83636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720021" y="609600"/>
            <a:ext cx="9138437"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720021" y="4470400"/>
            <a:ext cx="9138437"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87634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0027" y="609600"/>
            <a:ext cx="860423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452234" y="3632200"/>
            <a:ext cx="7679820"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720021" y="4470400"/>
            <a:ext cx="9138437"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76019" y="790378"/>
            <a:ext cx="648018"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9453456" y="2886556"/>
            <a:ext cx="648018"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sz="1800" dirty="0">
              <a:solidFill>
                <a:schemeClr val="accent1">
                  <a:lumMod val="60000"/>
                  <a:lumOff val="40000"/>
                </a:schemeClr>
              </a:solidFill>
              <a:latin typeface="Arial"/>
            </a:endParaRPr>
          </a:p>
        </p:txBody>
      </p:sp>
    </p:spTree>
    <p:extLst>
      <p:ext uri="{BB962C8B-B14F-4D97-AF65-F5344CB8AC3E}">
        <p14:creationId xmlns:p14="http://schemas.microsoft.com/office/powerpoint/2010/main" val="25873715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720021" y="1931988"/>
            <a:ext cx="9138437"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720021" y="4527448"/>
            <a:ext cx="9138437"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915788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90027" y="609600"/>
            <a:ext cx="860423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720019" y="4013200"/>
            <a:ext cx="9138438"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720021" y="4527448"/>
            <a:ext cx="9138437"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76019" y="790378"/>
            <a:ext cx="648018"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9453456" y="2886556"/>
            <a:ext cx="648018"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8496947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729019" y="609600"/>
            <a:ext cx="9129439"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720019" y="4013200"/>
            <a:ext cx="9138438"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720021" y="4527448"/>
            <a:ext cx="9138437"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89641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528287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469803" y="609600"/>
            <a:ext cx="1386969"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720021" y="609600"/>
            <a:ext cx="7505087"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55768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96035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720020" y="609600"/>
            <a:ext cx="9138437"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720020" y="2160590"/>
            <a:ext cx="9138437"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59207" y="6041363"/>
            <a:ext cx="96941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4/15/2021</a:t>
            </a:fld>
            <a:endParaRPr lang="en-US" dirty="0"/>
          </a:p>
        </p:txBody>
      </p:sp>
      <p:sp>
        <p:nvSpPr>
          <p:cNvPr id="5" name="Footer Placeholder 4"/>
          <p:cNvSpPr>
            <a:spLocks noGrp="1"/>
          </p:cNvSpPr>
          <p:nvPr>
            <p:ph type="ftr" sz="quarter" idx="3"/>
          </p:nvPr>
        </p:nvSpPr>
        <p:spPr>
          <a:xfrm>
            <a:off x="720020" y="6041363"/>
            <a:ext cx="669449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9132054" y="6041363"/>
            <a:ext cx="726404"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91967993"/>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economictimes.indiatimes.com/company/haikujam-technologies-private-limited-/U74999MH2017PTC292451"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www.justdial.com/Mumbai/Reed-Exhibitions-Shah-Industrail-Estate-Off-Veera-Desai-Road-Andheri-West/022PXX22-XX22-090713205307-U1Y5_BZDET"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95061"/>
            <a:ext cx="11105758" cy="2027582"/>
          </a:xfrm>
          <a:ln w="3175">
            <a:noFill/>
          </a:ln>
        </p:spPr>
        <p:txBody>
          <a:bodyPr/>
          <a:lstStyle/>
          <a:p>
            <a:pPr algn="ctr"/>
            <a:r>
              <a:rPr lang="en-US" sz="2400" dirty="0">
                <a:solidFill>
                  <a:srgbClr val="00B050"/>
                </a:solidFill>
                <a:latin typeface="Bodoni MT Black" panose="02070A03080606020203" pitchFamily="18" charset="0"/>
              </a:rPr>
              <a:t>XPERT INTEGRATED SERVICES PRIVATE LIMITED</a:t>
            </a:r>
            <a:br>
              <a:rPr lang="en-US" sz="2400" dirty="0">
                <a:solidFill>
                  <a:srgbClr val="00B050"/>
                </a:solidFill>
                <a:latin typeface="Bodoni MT Black" panose="02070A03080606020203" pitchFamily="18" charset="0"/>
              </a:rPr>
            </a:br>
            <a:r>
              <a:rPr lang="en-US" dirty="0">
                <a:solidFill>
                  <a:srgbClr val="FF0000"/>
                </a:solidFill>
              </a:rPr>
              <a:t>                           </a:t>
            </a:r>
            <a:r>
              <a:rPr lang="en-US" sz="2000" dirty="0">
                <a:solidFill>
                  <a:srgbClr val="FF0000"/>
                </a:solidFill>
              </a:rPr>
              <a:t>_____</a:t>
            </a:r>
            <a:r>
              <a:rPr lang="en-US" sz="1800" dirty="0">
                <a:solidFill>
                  <a:schemeClr val="tx1"/>
                </a:solidFill>
              </a:rPr>
              <a:t>You Choose </a:t>
            </a:r>
            <a:r>
              <a:rPr lang="en-US" sz="1800" dirty="0">
                <a:solidFill>
                  <a:srgbClr val="FF0000"/>
                </a:solidFill>
              </a:rPr>
              <a:t>….</a:t>
            </a:r>
            <a:r>
              <a:rPr lang="en-US" sz="1800" dirty="0">
                <a:solidFill>
                  <a:schemeClr val="tx1"/>
                </a:solidFill>
              </a:rPr>
              <a:t>We Clean </a:t>
            </a:r>
            <a:r>
              <a:rPr lang="en-US" sz="1800" dirty="0">
                <a:solidFill>
                  <a:srgbClr val="FF0000"/>
                </a:solidFill>
              </a:rPr>
              <a:t>….</a:t>
            </a:r>
            <a:endParaRPr lang="en-IN" sz="1800" dirty="0">
              <a:solidFill>
                <a:srgbClr val="FF0000"/>
              </a:solidFill>
            </a:endParaRPr>
          </a:p>
        </p:txBody>
      </p:sp>
      <p:sp>
        <p:nvSpPr>
          <p:cNvPr id="3" name="Subtitle 2"/>
          <p:cNvSpPr>
            <a:spLocks noGrp="1"/>
          </p:cNvSpPr>
          <p:nvPr>
            <p:ph type="subTitle" idx="1"/>
          </p:nvPr>
        </p:nvSpPr>
        <p:spPr/>
        <p:txBody>
          <a:bodyPr/>
          <a:lstStyle/>
          <a:p>
            <a:r>
              <a:rPr lang="en-US" dirty="0"/>
              <a:t>                                                      </a:t>
            </a:r>
            <a:endParaRPr lang="en-IN" sz="1595" dirty="0">
              <a:solidFill>
                <a:srgbClr val="0070C0"/>
              </a:solidFill>
              <a:latin typeface="+mj-lt"/>
              <a:cs typeface="Arial" panose="020B0604020202020204" pitchFamily="34" charset="0"/>
            </a:endParaRPr>
          </a:p>
        </p:txBody>
      </p:sp>
      <p:cxnSp>
        <p:nvCxnSpPr>
          <p:cNvPr id="7" name="Straight Connector 6"/>
          <p:cNvCxnSpPr/>
          <p:nvPr/>
        </p:nvCxnSpPr>
        <p:spPr>
          <a:xfrm>
            <a:off x="6395131" y="3589957"/>
            <a:ext cx="31426" cy="1223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Picture 2"/>
          <p:cNvPicPr>
            <a:picLocks noChangeAspect="1" noChangeArrowheads="1"/>
          </p:cNvPicPr>
          <p:nvPr/>
        </p:nvPicPr>
        <p:blipFill>
          <a:blip r:embed="rId2"/>
          <a:srcRect/>
          <a:stretch>
            <a:fillRect/>
          </a:stretch>
        </p:blipFill>
        <p:spPr bwMode="auto">
          <a:xfrm>
            <a:off x="7609735" y="5892431"/>
            <a:ext cx="1884236" cy="965569"/>
          </a:xfrm>
          <a:prstGeom prst="rect">
            <a:avLst/>
          </a:prstGeom>
          <a:noFill/>
          <a:ln w="9525">
            <a:noFill/>
            <a:miter lim="800000"/>
            <a:headEnd/>
            <a:tailEnd/>
          </a:ln>
          <a:effectLst/>
        </p:spPr>
      </p:pic>
    </p:spTree>
    <p:extLst>
      <p:ext uri="{BB962C8B-B14F-4D97-AF65-F5344CB8AC3E}">
        <p14:creationId xmlns:p14="http://schemas.microsoft.com/office/powerpoint/2010/main" val="1160019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094" y="1116280"/>
            <a:ext cx="9549364" cy="814119"/>
          </a:xfrm>
        </p:spPr>
        <p:txBody>
          <a:bodyPr/>
          <a:lstStyle/>
          <a:p>
            <a:pPr algn="l"/>
            <a:r>
              <a:rPr lang="en-US" dirty="0">
                <a:solidFill>
                  <a:srgbClr val="00B050"/>
                </a:solidFill>
              </a:rPr>
              <a:t>Xpert….</a:t>
            </a:r>
            <a:endParaRPr lang="en-IN" dirty="0">
              <a:solidFill>
                <a:srgbClr val="00B050"/>
              </a:solidFill>
            </a:endParaRPr>
          </a:p>
        </p:txBody>
      </p:sp>
      <p:sp>
        <p:nvSpPr>
          <p:cNvPr id="3" name="Content Placeholder 2"/>
          <p:cNvSpPr>
            <a:spLocks noGrp="1"/>
          </p:cNvSpPr>
          <p:nvPr>
            <p:ph idx="1"/>
          </p:nvPr>
        </p:nvSpPr>
        <p:spPr>
          <a:xfrm>
            <a:off x="546265" y="2160591"/>
            <a:ext cx="9785267" cy="3503940"/>
          </a:xfrm>
        </p:spPr>
        <p:txBody>
          <a:bodyPr/>
          <a:lstStyle/>
          <a:p>
            <a:pPr algn="just"/>
            <a:r>
              <a:rPr lang="en-US" dirty="0">
                <a:solidFill>
                  <a:srgbClr val="00B0F0"/>
                </a:solidFill>
              </a:rPr>
              <a:t>An enterprise with a unique model of using Facility Management Services to provide livelihood for the needy without exploitation and with full benefits.</a:t>
            </a:r>
          </a:p>
          <a:p>
            <a:pPr marL="0" indent="0" algn="just">
              <a:buNone/>
            </a:pPr>
            <a:endParaRPr lang="en-US" dirty="0">
              <a:solidFill>
                <a:srgbClr val="00B0F0"/>
              </a:solidFill>
            </a:endParaRPr>
          </a:p>
          <a:p>
            <a:pPr algn="just"/>
            <a:r>
              <a:rPr lang="en-US" dirty="0">
                <a:solidFill>
                  <a:srgbClr val="00B0F0"/>
                </a:solidFill>
              </a:rPr>
              <a:t>Committed to empowering people at the bottom of the pyramid through employment and empowerment.</a:t>
            </a:r>
            <a:endParaRPr lang="en-IN" dirty="0">
              <a:solidFill>
                <a:srgbClr val="00B0F0"/>
              </a:solidFill>
            </a:endParaRPr>
          </a:p>
        </p:txBody>
      </p:sp>
      <p:pic>
        <p:nvPicPr>
          <p:cNvPr id="5" name="Picture 2"/>
          <p:cNvPicPr>
            <a:picLocks noChangeAspect="1" noChangeArrowheads="1"/>
          </p:cNvPicPr>
          <p:nvPr/>
        </p:nvPicPr>
        <p:blipFill>
          <a:blip r:embed="rId2"/>
          <a:srcRect/>
          <a:stretch>
            <a:fillRect/>
          </a:stretch>
        </p:blipFill>
        <p:spPr bwMode="auto">
          <a:xfrm>
            <a:off x="7609735" y="5892431"/>
            <a:ext cx="1884236" cy="965569"/>
          </a:xfrm>
          <a:prstGeom prst="rect">
            <a:avLst/>
          </a:prstGeom>
          <a:noFill/>
          <a:ln w="9525">
            <a:noFill/>
            <a:miter lim="800000"/>
            <a:headEnd/>
            <a:tailEnd/>
          </a:ln>
          <a:effectLst/>
        </p:spPr>
      </p:pic>
    </p:spTree>
    <p:extLst>
      <p:ext uri="{BB962C8B-B14F-4D97-AF65-F5344CB8AC3E}">
        <p14:creationId xmlns:p14="http://schemas.microsoft.com/office/powerpoint/2010/main" val="2240220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304" y="1151906"/>
            <a:ext cx="9678154" cy="807523"/>
          </a:xfrm>
        </p:spPr>
        <p:txBody>
          <a:bodyPr/>
          <a:lstStyle/>
          <a:p>
            <a:pPr algn="l"/>
            <a:r>
              <a:rPr lang="en-US" dirty="0">
                <a:solidFill>
                  <a:srgbClr val="00B050"/>
                </a:solidFill>
              </a:rPr>
              <a:t>Mission Statement….</a:t>
            </a:r>
            <a:endParaRPr lang="en-IN" dirty="0">
              <a:solidFill>
                <a:srgbClr val="00B050"/>
              </a:solidFill>
            </a:endParaRPr>
          </a:p>
        </p:txBody>
      </p:sp>
      <p:sp>
        <p:nvSpPr>
          <p:cNvPr id="3" name="Content Placeholder 2"/>
          <p:cNvSpPr>
            <a:spLocks noGrp="1"/>
          </p:cNvSpPr>
          <p:nvPr>
            <p:ph idx="1"/>
          </p:nvPr>
        </p:nvSpPr>
        <p:spPr>
          <a:xfrm>
            <a:off x="314325" y="2268187"/>
            <a:ext cx="10076583" cy="1781300"/>
          </a:xfrm>
        </p:spPr>
        <p:txBody>
          <a:bodyPr/>
          <a:lstStyle/>
          <a:p>
            <a:r>
              <a:rPr lang="en-US" dirty="0">
                <a:solidFill>
                  <a:srgbClr val="00B0F0"/>
                </a:solidFill>
              </a:rPr>
              <a:t>We believe in providing complete services to our customer’s.</a:t>
            </a:r>
          </a:p>
          <a:p>
            <a:pPr marL="0" indent="0">
              <a:buNone/>
            </a:pPr>
            <a:endParaRPr lang="en-US" dirty="0">
              <a:solidFill>
                <a:srgbClr val="00B0F0"/>
              </a:solidFill>
            </a:endParaRPr>
          </a:p>
          <a:p>
            <a:r>
              <a:rPr lang="en-US" dirty="0">
                <a:solidFill>
                  <a:srgbClr val="00B0F0"/>
                </a:solidFill>
              </a:rPr>
              <a:t>Our staffs play a key role to our success as they give optimum performance in their job and interaction with customer’s.</a:t>
            </a:r>
            <a:endParaRPr lang="en-IN" dirty="0">
              <a:solidFill>
                <a:srgbClr val="00B0F0"/>
              </a:solidFill>
            </a:endParaRPr>
          </a:p>
        </p:txBody>
      </p:sp>
      <p:pic>
        <p:nvPicPr>
          <p:cNvPr id="5" name="Picture 2"/>
          <p:cNvPicPr>
            <a:picLocks noChangeAspect="1" noChangeArrowheads="1"/>
          </p:cNvPicPr>
          <p:nvPr/>
        </p:nvPicPr>
        <p:blipFill>
          <a:blip r:embed="rId2"/>
          <a:srcRect/>
          <a:stretch>
            <a:fillRect/>
          </a:stretch>
        </p:blipFill>
        <p:spPr bwMode="auto">
          <a:xfrm>
            <a:off x="7609735" y="5892431"/>
            <a:ext cx="1884236" cy="965569"/>
          </a:xfrm>
          <a:prstGeom prst="rect">
            <a:avLst/>
          </a:prstGeom>
          <a:noFill/>
          <a:ln w="9525">
            <a:noFill/>
            <a:miter lim="800000"/>
            <a:headEnd/>
            <a:tailEnd/>
          </a:ln>
          <a:effectLst/>
        </p:spPr>
      </p:pic>
    </p:spTree>
    <p:extLst>
      <p:ext uri="{BB962C8B-B14F-4D97-AF65-F5344CB8AC3E}">
        <p14:creationId xmlns:p14="http://schemas.microsoft.com/office/powerpoint/2010/main" val="3786136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699" y="1373690"/>
            <a:ext cx="8845374" cy="683491"/>
          </a:xfrm>
        </p:spPr>
        <p:txBody>
          <a:bodyPr/>
          <a:lstStyle/>
          <a:p>
            <a:pPr algn="l"/>
            <a:r>
              <a:rPr lang="en-US" dirty="0">
                <a:solidFill>
                  <a:srgbClr val="00B050"/>
                </a:solidFill>
              </a:rPr>
              <a:t>Summary….</a:t>
            </a:r>
            <a:endParaRPr lang="en-IN" dirty="0">
              <a:solidFill>
                <a:srgbClr val="00B050"/>
              </a:solidFill>
            </a:endParaRPr>
          </a:p>
        </p:txBody>
      </p:sp>
      <p:sp>
        <p:nvSpPr>
          <p:cNvPr id="3" name="Content Placeholder 2"/>
          <p:cNvSpPr>
            <a:spLocks noGrp="1"/>
          </p:cNvSpPr>
          <p:nvPr>
            <p:ph idx="1"/>
          </p:nvPr>
        </p:nvSpPr>
        <p:spPr>
          <a:xfrm>
            <a:off x="363760" y="2160591"/>
            <a:ext cx="9979648" cy="2031400"/>
          </a:xfrm>
        </p:spPr>
        <p:txBody>
          <a:bodyPr/>
          <a:lstStyle/>
          <a:p>
            <a:pPr lvl="0" algn="just"/>
            <a:r>
              <a:rPr lang="en-IN" dirty="0">
                <a:solidFill>
                  <a:srgbClr val="00B0F0"/>
                </a:solidFill>
              </a:rPr>
              <a:t>Our model of delivery bridges the gap between the HR / CSR aspirations of the client and their Operations / Administration / Procurement departments’ expectations.</a:t>
            </a:r>
          </a:p>
          <a:p>
            <a:pPr marL="0" lvl="0" indent="0" algn="just">
              <a:buNone/>
            </a:pPr>
            <a:endParaRPr lang="en-IN" b="1" dirty="0">
              <a:solidFill>
                <a:srgbClr val="00B0F0"/>
              </a:solidFill>
            </a:endParaRPr>
          </a:p>
          <a:p>
            <a:pPr lvl="0" algn="just"/>
            <a:r>
              <a:rPr lang="en-IN" dirty="0">
                <a:solidFill>
                  <a:srgbClr val="00B0F0"/>
                </a:solidFill>
              </a:rPr>
              <a:t>We work in partnership mode, making it possible to achieve our objectives without compromising on the demands of the business.</a:t>
            </a:r>
          </a:p>
          <a:p>
            <a:endParaRPr lang="en-IN" dirty="0"/>
          </a:p>
        </p:txBody>
      </p:sp>
      <p:pic>
        <p:nvPicPr>
          <p:cNvPr id="5" name="Picture 2"/>
          <p:cNvPicPr>
            <a:picLocks noChangeAspect="1" noChangeArrowheads="1"/>
          </p:cNvPicPr>
          <p:nvPr/>
        </p:nvPicPr>
        <p:blipFill>
          <a:blip r:embed="rId2"/>
          <a:srcRect/>
          <a:stretch>
            <a:fillRect/>
          </a:stretch>
        </p:blipFill>
        <p:spPr bwMode="auto">
          <a:xfrm>
            <a:off x="7609735" y="5892431"/>
            <a:ext cx="1884236" cy="965569"/>
          </a:xfrm>
          <a:prstGeom prst="rect">
            <a:avLst/>
          </a:prstGeom>
          <a:noFill/>
          <a:ln w="9525">
            <a:noFill/>
            <a:miter lim="800000"/>
            <a:headEnd/>
            <a:tailEnd/>
          </a:ln>
          <a:effectLst/>
        </p:spPr>
      </p:pic>
    </p:spTree>
    <p:extLst>
      <p:ext uri="{BB962C8B-B14F-4D97-AF65-F5344CB8AC3E}">
        <p14:creationId xmlns:p14="http://schemas.microsoft.com/office/powerpoint/2010/main" val="1978826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152" y="533668"/>
            <a:ext cx="9803487" cy="736270"/>
          </a:xfrm>
        </p:spPr>
        <p:txBody>
          <a:bodyPr>
            <a:normAutofit/>
          </a:bodyPr>
          <a:lstStyle/>
          <a:p>
            <a:pPr algn="l"/>
            <a:r>
              <a:rPr lang="en-US" dirty="0">
                <a:solidFill>
                  <a:srgbClr val="00B050"/>
                </a:solidFill>
              </a:rPr>
              <a:t>Why Out Source….?</a:t>
            </a:r>
            <a:endParaRPr lang="en-IN" dirty="0">
              <a:solidFill>
                <a:srgbClr val="00B050"/>
              </a:solidFill>
            </a:endParaRPr>
          </a:p>
        </p:txBody>
      </p:sp>
      <p:sp>
        <p:nvSpPr>
          <p:cNvPr id="3" name="Content Placeholder 2"/>
          <p:cNvSpPr>
            <a:spLocks noGrp="1"/>
          </p:cNvSpPr>
          <p:nvPr>
            <p:ph idx="1"/>
          </p:nvPr>
        </p:nvSpPr>
        <p:spPr>
          <a:xfrm>
            <a:off x="279069" y="1377538"/>
            <a:ext cx="9921835" cy="4289166"/>
          </a:xfrm>
        </p:spPr>
        <p:txBody>
          <a:bodyPr>
            <a:normAutofit fontScale="25000" lnSpcReduction="20000"/>
          </a:bodyPr>
          <a:lstStyle/>
          <a:p>
            <a:pPr marL="0" indent="0">
              <a:buNone/>
            </a:pPr>
            <a:r>
              <a:rPr lang="en-IN" sz="7400" dirty="0">
                <a:solidFill>
                  <a:srgbClr val="00B0F0"/>
                </a:solidFill>
              </a:rPr>
              <a:t>Making the decision to outsource your facility services is an important strategic business decision that can reap many benefits. Listed below are just three reasons why you should consider outsourcing your facility service.</a:t>
            </a:r>
          </a:p>
          <a:p>
            <a:pPr marL="0" indent="0">
              <a:buNone/>
            </a:pPr>
            <a:endParaRPr lang="en-IN" sz="7400" dirty="0">
              <a:solidFill>
                <a:srgbClr val="00B0F0"/>
              </a:solidFill>
            </a:endParaRPr>
          </a:p>
          <a:p>
            <a:pPr marL="0" indent="0">
              <a:buNone/>
            </a:pPr>
            <a:r>
              <a:rPr lang="en-IN" sz="7200" b="1" dirty="0">
                <a:solidFill>
                  <a:srgbClr val="00B050"/>
                </a:solidFill>
              </a:rPr>
              <a:t>1. Redeploy Assets / Resources</a:t>
            </a:r>
            <a:r>
              <a:rPr lang="en-IN" sz="7200" dirty="0">
                <a:solidFill>
                  <a:srgbClr val="00B0F0"/>
                </a:solidFill>
              </a:rPr>
              <a:t>: This allows the client to focus on core business activity the greatest benefit of outsourcing is operational, continuity, risk management, and staffing controls. </a:t>
            </a:r>
          </a:p>
          <a:p>
            <a:pPr marL="0" indent="0">
              <a:buNone/>
            </a:pPr>
            <a:br>
              <a:rPr lang="en-IN" sz="7200" dirty="0">
                <a:solidFill>
                  <a:srgbClr val="00B0F0"/>
                </a:solidFill>
              </a:rPr>
            </a:br>
            <a:r>
              <a:rPr lang="en-IN" sz="7200" dirty="0">
                <a:solidFill>
                  <a:srgbClr val="FF0000"/>
                </a:solidFill>
              </a:rPr>
              <a:t> </a:t>
            </a:r>
            <a:r>
              <a:rPr lang="en-IN" sz="7200" b="1" dirty="0">
                <a:solidFill>
                  <a:srgbClr val="00B050"/>
                </a:solidFill>
              </a:rPr>
              <a:t>2. Cost and Efficiency Savings</a:t>
            </a:r>
            <a:r>
              <a:rPr lang="en-IN" sz="7200" dirty="0">
                <a:solidFill>
                  <a:srgbClr val="00B050"/>
                </a:solidFill>
              </a:rPr>
              <a:t>: </a:t>
            </a:r>
            <a:r>
              <a:rPr lang="en-IN" sz="7200" dirty="0">
                <a:solidFill>
                  <a:srgbClr val="00B0F0"/>
                </a:solidFill>
              </a:rPr>
              <a:t>Outsourcing can save money by allowing you to establish a budget that gives complete and accurate control of those functions that are not core to your business, thereby creating a fixed expense instead of a variable expense which is easier to manage and plan.</a:t>
            </a:r>
          </a:p>
          <a:p>
            <a:pPr marL="0" indent="0">
              <a:buNone/>
            </a:pPr>
            <a:br>
              <a:rPr lang="en-IN" sz="7200" dirty="0">
                <a:solidFill>
                  <a:srgbClr val="00B050"/>
                </a:solidFill>
              </a:rPr>
            </a:br>
            <a:r>
              <a:rPr lang="en-IN" sz="7200" b="1" dirty="0">
                <a:solidFill>
                  <a:srgbClr val="00B050"/>
                </a:solidFill>
              </a:rPr>
              <a:t>3. Partnership</a:t>
            </a:r>
            <a:r>
              <a:rPr lang="en-IN" sz="7200" dirty="0">
                <a:solidFill>
                  <a:srgbClr val="00B050"/>
                </a:solidFill>
              </a:rPr>
              <a:t>: </a:t>
            </a:r>
            <a:r>
              <a:rPr lang="en-IN" sz="7200" dirty="0">
                <a:solidFill>
                  <a:srgbClr val="00B0F0"/>
                </a:solidFill>
              </a:rPr>
              <a:t>By outsourcing your janitorial, custodial, and building maintenance needs, you gain a trusted, respected, and proven leader in the business. You will be able to leverage our knowledge and experience to save money and time.</a:t>
            </a:r>
          </a:p>
          <a:p>
            <a:endParaRPr lang="en-IN" sz="7200" dirty="0">
              <a:solidFill>
                <a:srgbClr val="00B0F0"/>
              </a:solidFill>
            </a:endParaRPr>
          </a:p>
        </p:txBody>
      </p:sp>
      <p:pic>
        <p:nvPicPr>
          <p:cNvPr id="6" name="Picture 2"/>
          <p:cNvPicPr>
            <a:picLocks noChangeAspect="1" noChangeArrowheads="1"/>
          </p:cNvPicPr>
          <p:nvPr/>
        </p:nvPicPr>
        <p:blipFill>
          <a:blip r:embed="rId2"/>
          <a:srcRect/>
          <a:stretch>
            <a:fillRect/>
          </a:stretch>
        </p:blipFill>
        <p:spPr bwMode="auto">
          <a:xfrm>
            <a:off x="7609735" y="5892431"/>
            <a:ext cx="1884236" cy="965569"/>
          </a:xfrm>
          <a:prstGeom prst="rect">
            <a:avLst/>
          </a:prstGeom>
          <a:noFill/>
          <a:ln w="9525">
            <a:noFill/>
            <a:miter lim="800000"/>
            <a:headEnd/>
            <a:tailEnd/>
          </a:ln>
          <a:effectLst/>
        </p:spPr>
      </p:pic>
    </p:spTree>
    <p:extLst>
      <p:ext uri="{BB962C8B-B14F-4D97-AF65-F5344CB8AC3E}">
        <p14:creationId xmlns:p14="http://schemas.microsoft.com/office/powerpoint/2010/main" val="1131132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910" y="566670"/>
            <a:ext cx="9894989" cy="669702"/>
          </a:xfrm>
        </p:spPr>
        <p:txBody>
          <a:bodyPr/>
          <a:lstStyle/>
          <a:p>
            <a:pPr algn="l"/>
            <a:r>
              <a:rPr lang="en-US" dirty="0">
                <a:solidFill>
                  <a:srgbClr val="00B050"/>
                </a:solidFill>
              </a:rPr>
              <a:t>Client Expectations….</a:t>
            </a:r>
            <a:endParaRPr lang="en-IN" dirty="0">
              <a:solidFill>
                <a:srgbClr val="00B050"/>
              </a:solidFill>
            </a:endParaRPr>
          </a:p>
        </p:txBody>
      </p:sp>
      <p:sp>
        <p:nvSpPr>
          <p:cNvPr id="3" name="Content Placeholder 2"/>
          <p:cNvSpPr>
            <a:spLocks noGrp="1"/>
          </p:cNvSpPr>
          <p:nvPr>
            <p:ph idx="1"/>
          </p:nvPr>
        </p:nvSpPr>
        <p:spPr>
          <a:xfrm>
            <a:off x="273133" y="1609860"/>
            <a:ext cx="9965572" cy="3924042"/>
          </a:xfrm>
        </p:spPr>
        <p:txBody>
          <a:bodyPr>
            <a:normAutofit fontScale="55000" lnSpcReduction="20000"/>
          </a:bodyPr>
          <a:lstStyle/>
          <a:p>
            <a:pPr marL="182251" lvl="1" algn="just">
              <a:spcBef>
                <a:spcPts val="1435"/>
              </a:spcBef>
            </a:pPr>
            <a:r>
              <a:rPr lang="en-US" sz="2600" dirty="0">
                <a:solidFill>
                  <a:srgbClr val="00B0F0"/>
                </a:solidFill>
              </a:rPr>
              <a:t>In the outsourced industry client expectations are invariably restricted to:</a:t>
            </a:r>
          </a:p>
          <a:p>
            <a:pPr lvl="1" algn="just">
              <a:lnSpc>
                <a:spcPct val="120000"/>
              </a:lnSpc>
              <a:buClr>
                <a:schemeClr val="tx1">
                  <a:lumMod val="50000"/>
                  <a:lumOff val="50000"/>
                </a:schemeClr>
              </a:buClr>
            </a:pPr>
            <a:r>
              <a:rPr lang="en-US" sz="2100" dirty="0">
                <a:solidFill>
                  <a:srgbClr val="00B0F0"/>
                </a:solidFill>
              </a:rPr>
              <a:t>Standardized quality of service.</a:t>
            </a:r>
          </a:p>
          <a:p>
            <a:pPr lvl="1" algn="just">
              <a:lnSpc>
                <a:spcPct val="120000"/>
              </a:lnSpc>
              <a:buClr>
                <a:schemeClr val="tx1">
                  <a:lumMod val="50000"/>
                  <a:lumOff val="50000"/>
                </a:schemeClr>
              </a:buClr>
            </a:pPr>
            <a:r>
              <a:rPr lang="en-US" sz="2100" dirty="0">
                <a:solidFill>
                  <a:srgbClr val="00B0F0"/>
                </a:solidFill>
              </a:rPr>
              <a:t>Least amount of disruptions.</a:t>
            </a:r>
          </a:p>
          <a:p>
            <a:pPr lvl="1" algn="just">
              <a:lnSpc>
                <a:spcPct val="120000"/>
              </a:lnSpc>
              <a:buClr>
                <a:schemeClr val="tx1">
                  <a:lumMod val="50000"/>
                  <a:lumOff val="50000"/>
                </a:schemeClr>
              </a:buClr>
            </a:pPr>
            <a:r>
              <a:rPr lang="en-US" sz="2100" dirty="0">
                <a:solidFill>
                  <a:srgbClr val="00B0F0"/>
                </a:solidFill>
              </a:rPr>
              <a:t>Low need for interventions.</a:t>
            </a:r>
          </a:p>
          <a:p>
            <a:pPr marL="457200" lvl="1" indent="0" algn="just">
              <a:lnSpc>
                <a:spcPct val="120000"/>
              </a:lnSpc>
              <a:buClr>
                <a:schemeClr val="tx1">
                  <a:lumMod val="50000"/>
                  <a:lumOff val="50000"/>
                </a:schemeClr>
              </a:buClr>
              <a:buNone/>
            </a:pPr>
            <a:endParaRPr lang="en-US" sz="2100" dirty="0">
              <a:solidFill>
                <a:srgbClr val="00B0F0"/>
              </a:solidFill>
            </a:endParaRPr>
          </a:p>
          <a:p>
            <a:pPr marL="182251" lvl="1" algn="just">
              <a:spcBef>
                <a:spcPts val="1435"/>
              </a:spcBef>
            </a:pPr>
            <a:r>
              <a:rPr lang="en-US" sz="2800" dirty="0">
                <a:solidFill>
                  <a:srgbClr val="00B0F0"/>
                </a:solidFill>
              </a:rPr>
              <a:t>Statutory compliances are a major concern. Clients would demand: </a:t>
            </a:r>
          </a:p>
          <a:p>
            <a:pPr lvl="1" algn="just">
              <a:lnSpc>
                <a:spcPct val="120000"/>
              </a:lnSpc>
              <a:buClr>
                <a:schemeClr val="tx1">
                  <a:lumMod val="50000"/>
                  <a:lumOff val="50000"/>
                </a:schemeClr>
              </a:buClr>
            </a:pPr>
            <a:r>
              <a:rPr lang="en-US" sz="2100" dirty="0">
                <a:solidFill>
                  <a:srgbClr val="00B0F0"/>
                </a:solidFill>
              </a:rPr>
              <a:t>Total protection from defaults and claims on the principal employer.</a:t>
            </a:r>
          </a:p>
          <a:p>
            <a:pPr lvl="1" algn="just">
              <a:lnSpc>
                <a:spcPct val="120000"/>
              </a:lnSpc>
              <a:buClr>
                <a:schemeClr val="tx1">
                  <a:lumMod val="50000"/>
                  <a:lumOff val="50000"/>
                </a:schemeClr>
              </a:buClr>
            </a:pPr>
            <a:r>
              <a:rPr lang="en-US" sz="2100" dirty="0">
                <a:solidFill>
                  <a:srgbClr val="00B0F0"/>
                </a:solidFill>
              </a:rPr>
              <a:t>Total transparency and support at times of inspection and investigation.</a:t>
            </a:r>
          </a:p>
          <a:p>
            <a:pPr lvl="1" algn="just">
              <a:lnSpc>
                <a:spcPct val="120000"/>
              </a:lnSpc>
              <a:buClr>
                <a:schemeClr val="tx1">
                  <a:lumMod val="50000"/>
                  <a:lumOff val="50000"/>
                </a:schemeClr>
              </a:buClr>
            </a:pPr>
            <a:r>
              <a:rPr lang="en-IN" sz="2100" dirty="0" err="1">
                <a:solidFill>
                  <a:srgbClr val="00B0F0"/>
                </a:solidFill>
              </a:rPr>
              <a:t>Liaisoning</a:t>
            </a:r>
            <a:r>
              <a:rPr lang="en-IN" sz="2100" dirty="0">
                <a:solidFill>
                  <a:srgbClr val="00B0F0"/>
                </a:solidFill>
              </a:rPr>
              <a:t> with Government authorities for STPI Certification,</a:t>
            </a:r>
          </a:p>
          <a:p>
            <a:pPr lvl="1" algn="just">
              <a:lnSpc>
                <a:spcPct val="120000"/>
              </a:lnSpc>
              <a:buClr>
                <a:schemeClr val="tx1">
                  <a:lumMod val="50000"/>
                  <a:lumOff val="50000"/>
                </a:schemeClr>
              </a:buClr>
            </a:pPr>
            <a:r>
              <a:rPr lang="en-IN" sz="2100" dirty="0">
                <a:solidFill>
                  <a:srgbClr val="00B0F0"/>
                </a:solidFill>
              </a:rPr>
              <a:t>Electrical duty exemption &amp; refund.</a:t>
            </a:r>
          </a:p>
          <a:p>
            <a:pPr lvl="1" algn="just">
              <a:lnSpc>
                <a:spcPct val="120000"/>
              </a:lnSpc>
              <a:buClr>
                <a:schemeClr val="tx1">
                  <a:lumMod val="50000"/>
                  <a:lumOff val="50000"/>
                </a:schemeClr>
              </a:buClr>
            </a:pPr>
            <a:r>
              <a:rPr lang="en-IN" sz="2100" dirty="0">
                <a:solidFill>
                  <a:srgbClr val="00B0F0"/>
                </a:solidFill>
              </a:rPr>
              <a:t>Co-ordinations with authorities for electrical inspections.</a:t>
            </a:r>
          </a:p>
          <a:p>
            <a:pPr lvl="1" algn="just">
              <a:lnSpc>
                <a:spcPct val="120000"/>
              </a:lnSpc>
              <a:buClr>
                <a:schemeClr val="tx1">
                  <a:lumMod val="50000"/>
                  <a:lumOff val="50000"/>
                </a:schemeClr>
              </a:buClr>
            </a:pPr>
            <a:r>
              <a:rPr lang="en-IN" sz="2100" dirty="0" err="1">
                <a:solidFill>
                  <a:srgbClr val="00B0F0"/>
                </a:solidFill>
              </a:rPr>
              <a:t>Liaisoning</a:t>
            </a:r>
            <a:r>
              <a:rPr lang="en-IN" sz="2100" dirty="0">
                <a:solidFill>
                  <a:srgbClr val="00B0F0"/>
                </a:solidFill>
              </a:rPr>
              <a:t> with Government authorities, electricity supplier for any kind of registration and audits</a:t>
            </a:r>
            <a:r>
              <a:rPr lang="en-IN" dirty="0"/>
              <a:t>.</a:t>
            </a:r>
          </a:p>
          <a:p>
            <a:pPr lvl="1" algn="just">
              <a:lnSpc>
                <a:spcPct val="120000"/>
              </a:lnSpc>
              <a:buClr>
                <a:schemeClr val="tx1">
                  <a:lumMod val="50000"/>
                  <a:lumOff val="50000"/>
                </a:schemeClr>
              </a:buClr>
            </a:pPr>
            <a:endParaRPr lang="en-US" sz="2100" dirty="0">
              <a:solidFill>
                <a:srgbClr val="00B0F0"/>
              </a:solidFill>
            </a:endParaRPr>
          </a:p>
          <a:p>
            <a:pPr marL="364503" lvl="1" indent="0" algn="just">
              <a:lnSpc>
                <a:spcPct val="120000"/>
              </a:lnSpc>
              <a:buClr>
                <a:schemeClr val="tx1">
                  <a:lumMod val="50000"/>
                  <a:lumOff val="50000"/>
                </a:schemeClr>
              </a:buClr>
              <a:buNone/>
            </a:pPr>
            <a:endParaRPr lang="en-IN" sz="2100" dirty="0">
              <a:solidFill>
                <a:srgbClr val="0070C0"/>
              </a:solidFill>
            </a:endParaRPr>
          </a:p>
        </p:txBody>
      </p:sp>
      <p:pic>
        <p:nvPicPr>
          <p:cNvPr id="6" name="Picture 2"/>
          <p:cNvPicPr>
            <a:picLocks noChangeAspect="1" noChangeArrowheads="1"/>
          </p:cNvPicPr>
          <p:nvPr/>
        </p:nvPicPr>
        <p:blipFill>
          <a:blip r:embed="rId2"/>
          <a:srcRect/>
          <a:stretch>
            <a:fillRect/>
          </a:stretch>
        </p:blipFill>
        <p:spPr bwMode="auto">
          <a:xfrm>
            <a:off x="7609735" y="5892431"/>
            <a:ext cx="1884236" cy="965569"/>
          </a:xfrm>
          <a:prstGeom prst="rect">
            <a:avLst/>
          </a:prstGeom>
          <a:noFill/>
          <a:ln w="9525">
            <a:noFill/>
            <a:miter lim="800000"/>
            <a:headEnd/>
            <a:tailEnd/>
          </a:ln>
          <a:effectLst/>
        </p:spPr>
      </p:pic>
    </p:spTree>
    <p:extLst>
      <p:ext uri="{BB962C8B-B14F-4D97-AF65-F5344CB8AC3E}">
        <p14:creationId xmlns:p14="http://schemas.microsoft.com/office/powerpoint/2010/main" val="1039444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851" y="798491"/>
            <a:ext cx="9866424" cy="850006"/>
          </a:xfrm>
        </p:spPr>
        <p:txBody>
          <a:bodyPr/>
          <a:lstStyle/>
          <a:p>
            <a:pPr algn="l"/>
            <a:r>
              <a:rPr lang="en-US" dirty="0">
                <a:solidFill>
                  <a:srgbClr val="00B050"/>
                </a:solidFill>
              </a:rPr>
              <a:t>Soft Services….</a:t>
            </a:r>
            <a:endParaRPr lang="en-IN" dirty="0">
              <a:solidFill>
                <a:srgbClr val="00B050"/>
              </a:solidFill>
            </a:endParaRPr>
          </a:p>
        </p:txBody>
      </p:sp>
      <p:sp>
        <p:nvSpPr>
          <p:cNvPr id="5" name="Content Placeholder 4"/>
          <p:cNvSpPr>
            <a:spLocks noGrp="1"/>
          </p:cNvSpPr>
          <p:nvPr>
            <p:ph idx="1"/>
          </p:nvPr>
        </p:nvSpPr>
        <p:spPr>
          <a:xfrm>
            <a:off x="511763" y="1815921"/>
            <a:ext cx="9726941" cy="3634854"/>
          </a:xfrm>
        </p:spPr>
        <p:txBody>
          <a:bodyPr>
            <a:normAutofit fontScale="25000" lnSpcReduction="20000"/>
          </a:bodyPr>
          <a:lstStyle/>
          <a:p>
            <a:pPr marL="182251" lvl="5">
              <a:spcBef>
                <a:spcPts val="1435"/>
              </a:spcBef>
            </a:pPr>
            <a:r>
              <a:rPr lang="en-US" sz="7654" dirty="0">
                <a:solidFill>
                  <a:srgbClr val="00B0F0"/>
                </a:solidFill>
                <a:latin typeface="+mj-lt"/>
                <a:ea typeface="Arial"/>
                <a:cs typeface="Arial"/>
              </a:rPr>
              <a:t>Housek</a:t>
            </a:r>
            <a:r>
              <a:rPr lang="en-US" sz="7654" dirty="0">
                <a:solidFill>
                  <a:srgbClr val="00B0F0"/>
                </a:solidFill>
                <a:latin typeface="+mj-lt"/>
                <a:ea typeface="Arial"/>
                <a:cs typeface="Arial"/>
                <a:sym typeface="Arial"/>
              </a:rPr>
              <a:t>eeping : Bathroom Sanitizing /  Carpet  / Chair /Sofa Shampooing</a:t>
            </a:r>
          </a:p>
          <a:p>
            <a:pPr marL="182251" lvl="5">
              <a:spcBef>
                <a:spcPts val="1435"/>
              </a:spcBef>
            </a:pPr>
            <a:r>
              <a:rPr lang="en-US" sz="7654" dirty="0">
                <a:solidFill>
                  <a:srgbClr val="00B0F0"/>
                </a:solidFill>
                <a:latin typeface="+mj-lt"/>
                <a:ea typeface="Arial"/>
                <a:cs typeface="Arial"/>
                <a:sym typeface="Arial"/>
              </a:rPr>
              <a:t>Front Office Assistance / Lift Operators /  Valet  &amp; Parking Management</a:t>
            </a:r>
          </a:p>
          <a:p>
            <a:pPr marL="182251" lvl="5">
              <a:spcBef>
                <a:spcPts val="1435"/>
              </a:spcBef>
            </a:pPr>
            <a:r>
              <a:rPr lang="en-US" sz="7654" dirty="0">
                <a:solidFill>
                  <a:srgbClr val="00B0F0"/>
                </a:solidFill>
                <a:latin typeface="+mj-lt"/>
                <a:ea typeface="Arial"/>
                <a:cs typeface="Arial"/>
                <a:sym typeface="Arial"/>
              </a:rPr>
              <a:t>Helpdesk Management</a:t>
            </a:r>
          </a:p>
          <a:p>
            <a:pPr marL="182251" lvl="5">
              <a:spcBef>
                <a:spcPts val="1435"/>
              </a:spcBef>
            </a:pPr>
            <a:r>
              <a:rPr lang="en-US" sz="7654" dirty="0">
                <a:solidFill>
                  <a:srgbClr val="00B0F0"/>
                </a:solidFill>
                <a:latin typeface="+mj-lt"/>
                <a:ea typeface="Arial"/>
                <a:cs typeface="Arial"/>
                <a:sym typeface="Arial"/>
              </a:rPr>
              <a:t>Guest House Management</a:t>
            </a:r>
          </a:p>
          <a:p>
            <a:pPr marL="182251" lvl="5">
              <a:spcBef>
                <a:spcPts val="1435"/>
              </a:spcBef>
            </a:pPr>
            <a:r>
              <a:rPr lang="en-US" sz="7654" dirty="0">
                <a:solidFill>
                  <a:srgbClr val="00B0F0"/>
                </a:solidFill>
                <a:latin typeface="+mj-lt"/>
                <a:ea typeface="Arial"/>
                <a:cs typeface="Arial"/>
                <a:sym typeface="Arial"/>
              </a:rPr>
              <a:t>Hospitality (Pantry) Services </a:t>
            </a:r>
          </a:p>
          <a:p>
            <a:pPr marL="182251" lvl="5">
              <a:spcBef>
                <a:spcPts val="1435"/>
              </a:spcBef>
            </a:pPr>
            <a:r>
              <a:rPr lang="en-US" sz="7654" dirty="0">
                <a:solidFill>
                  <a:srgbClr val="00B0F0"/>
                </a:solidFill>
                <a:latin typeface="+mj-lt"/>
                <a:ea typeface="Arial"/>
                <a:cs typeface="Arial"/>
                <a:sym typeface="Arial"/>
              </a:rPr>
              <a:t>Mailroom Management </a:t>
            </a:r>
          </a:p>
          <a:p>
            <a:pPr marL="182251" lvl="5">
              <a:spcBef>
                <a:spcPts val="1435"/>
              </a:spcBef>
            </a:pPr>
            <a:r>
              <a:rPr lang="en-US" sz="7654" dirty="0">
                <a:solidFill>
                  <a:srgbClr val="00B0F0"/>
                </a:solidFill>
                <a:latin typeface="+mj-lt"/>
                <a:ea typeface="Arial"/>
                <a:cs typeface="Arial"/>
                <a:sym typeface="Arial"/>
              </a:rPr>
              <a:t>Home Care </a:t>
            </a:r>
          </a:p>
          <a:p>
            <a:endParaRPr lang="en-US" dirty="0">
              <a:solidFill>
                <a:srgbClr val="00B0F0"/>
              </a:solidFill>
            </a:endParaRPr>
          </a:p>
          <a:p>
            <a:endParaRPr lang="en-IN" dirty="0"/>
          </a:p>
        </p:txBody>
      </p:sp>
      <p:pic>
        <p:nvPicPr>
          <p:cNvPr id="6" name="Picture 2"/>
          <p:cNvPicPr>
            <a:picLocks noChangeAspect="1" noChangeArrowheads="1"/>
          </p:cNvPicPr>
          <p:nvPr/>
        </p:nvPicPr>
        <p:blipFill>
          <a:blip r:embed="rId2"/>
          <a:srcRect/>
          <a:stretch>
            <a:fillRect/>
          </a:stretch>
        </p:blipFill>
        <p:spPr bwMode="auto">
          <a:xfrm>
            <a:off x="7609735" y="5892431"/>
            <a:ext cx="1884236" cy="965569"/>
          </a:xfrm>
          <a:prstGeom prst="rect">
            <a:avLst/>
          </a:prstGeom>
          <a:noFill/>
          <a:ln w="9525">
            <a:noFill/>
            <a:miter lim="800000"/>
            <a:headEnd/>
            <a:tailEnd/>
          </a:ln>
          <a:effectLst/>
        </p:spPr>
      </p:pic>
    </p:spTree>
    <p:extLst>
      <p:ext uri="{BB962C8B-B14F-4D97-AF65-F5344CB8AC3E}">
        <p14:creationId xmlns:p14="http://schemas.microsoft.com/office/powerpoint/2010/main" val="1964781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4DC93-E741-4770-8F0F-53B34CA334B7}"/>
              </a:ext>
            </a:extLst>
          </p:cNvPr>
          <p:cNvSpPr>
            <a:spLocks noGrp="1"/>
          </p:cNvSpPr>
          <p:nvPr>
            <p:ph type="title"/>
          </p:nvPr>
        </p:nvSpPr>
        <p:spPr>
          <a:xfrm>
            <a:off x="604111" y="502276"/>
            <a:ext cx="9138437" cy="695460"/>
          </a:xfrm>
        </p:spPr>
        <p:txBody>
          <a:bodyPr/>
          <a:lstStyle/>
          <a:p>
            <a:r>
              <a:rPr lang="en-IN" b="1" dirty="0"/>
              <a:t>ELECTRICAL</a:t>
            </a:r>
            <a:r>
              <a:rPr lang="en-IN" dirty="0"/>
              <a:t>…</a:t>
            </a:r>
          </a:p>
        </p:txBody>
      </p:sp>
      <p:sp>
        <p:nvSpPr>
          <p:cNvPr id="3" name="Content Placeholder 2">
            <a:extLst>
              <a:ext uri="{FF2B5EF4-FFF2-40B4-BE49-F238E27FC236}">
                <a16:creationId xmlns:a16="http://schemas.microsoft.com/office/drawing/2014/main" id="{731827F1-70E0-4032-83F2-D0FE8049CB95}"/>
              </a:ext>
            </a:extLst>
          </p:cNvPr>
          <p:cNvSpPr>
            <a:spLocks noGrp="1"/>
          </p:cNvSpPr>
          <p:nvPr>
            <p:ph idx="1"/>
          </p:nvPr>
        </p:nvSpPr>
        <p:spPr>
          <a:xfrm>
            <a:off x="604111" y="1326525"/>
            <a:ext cx="9138437" cy="4523545"/>
          </a:xfrm>
        </p:spPr>
        <p:txBody>
          <a:bodyPr>
            <a:normAutofit fontScale="77500" lnSpcReduction="20000"/>
          </a:bodyPr>
          <a:lstStyle/>
          <a:p>
            <a:r>
              <a:rPr lang="en-IN" sz="2100" dirty="0">
                <a:solidFill>
                  <a:srgbClr val="00B0F0"/>
                </a:solidFill>
                <a:latin typeface="+mj-lt"/>
                <a:cs typeface="Arial"/>
              </a:rPr>
              <a:t>New Installation of all Primary &amp; Secondary points, panel fitting, dressing, testing maintenance labelling Electrical maintenance Lighting Fitting DB maintenance UPS Checks Panel maintenance DG maintenance Engineering O &amp; M Services Operation and maintenance of all types of electrical installation such as HT/LT Panels, ATS, VCBS, Transformers, HVAC, Chillers, AHU,s, UPS,PAC,s, All circuit Breakers, Fire panels, All types of panels, DB,s, etc. Including preventive predictive and breakdown maintenance.</a:t>
            </a:r>
          </a:p>
          <a:p>
            <a:r>
              <a:rPr lang="en-IN" sz="2100" dirty="0">
                <a:solidFill>
                  <a:srgbClr val="00B0F0"/>
                </a:solidFill>
                <a:latin typeface="+mj-lt"/>
                <a:cs typeface="Arial"/>
              </a:rPr>
              <a:t>Operation and maintance of diesel Generator (DG Set), AMF panels, DG Synchronization Operation &amp; Monitoring of BMS system, Access Control, Fire Alarm, Fire hydrant system, CCTV, Water Leak Detection system, </a:t>
            </a:r>
            <a:r>
              <a:rPr lang="en-IN" sz="2100" dirty="0" err="1">
                <a:solidFill>
                  <a:srgbClr val="00B0F0"/>
                </a:solidFill>
                <a:latin typeface="+mj-lt"/>
                <a:cs typeface="Arial"/>
              </a:rPr>
              <a:t>Vesda</a:t>
            </a:r>
            <a:r>
              <a:rPr lang="en-IN" sz="2100" dirty="0">
                <a:solidFill>
                  <a:srgbClr val="00B0F0"/>
                </a:solidFill>
                <a:latin typeface="+mj-lt"/>
                <a:cs typeface="Arial"/>
              </a:rPr>
              <a:t> system, Public Address System. Operation and maintenance of all kind of substations such as 11kv,33kv, 220kv, 400/220kv, power grid substation.</a:t>
            </a:r>
          </a:p>
          <a:p>
            <a:r>
              <a:rPr lang="en-IN" sz="2100" dirty="0">
                <a:solidFill>
                  <a:srgbClr val="00B0F0"/>
                </a:solidFill>
                <a:latin typeface="+mj-lt"/>
                <a:cs typeface="Arial"/>
              </a:rPr>
              <a:t>Operation and maintenance of pharmaceutical &amp; production industry installation such as air compressors, oxygen plants, steam boilers, cooling towers, water chillers, brine chillers, nitrogen plants, RO Plants, ETP/STP/WTP etc.</a:t>
            </a:r>
          </a:p>
          <a:p>
            <a:r>
              <a:rPr lang="en-IN" sz="2100" dirty="0">
                <a:solidFill>
                  <a:srgbClr val="00B0F0"/>
                </a:solidFill>
                <a:latin typeface="+mj-lt"/>
                <a:cs typeface="Arial"/>
              </a:rPr>
              <a:t>Operation and maintenance of MSU’s, WLD, FM 200 Gas suppression Systems &amp; </a:t>
            </a:r>
            <a:r>
              <a:rPr lang="en-IN" sz="2100" dirty="0" err="1">
                <a:solidFill>
                  <a:srgbClr val="00B0F0"/>
                </a:solidFill>
                <a:latin typeface="+mj-lt"/>
                <a:cs typeface="Arial"/>
              </a:rPr>
              <a:t>Vesda</a:t>
            </a:r>
            <a:r>
              <a:rPr lang="en-IN" sz="2100" dirty="0">
                <a:solidFill>
                  <a:srgbClr val="00B0F0"/>
                </a:solidFill>
                <a:latin typeface="+mj-lt"/>
                <a:cs typeface="Arial"/>
              </a:rPr>
              <a:t> Systems, DC (-48V) Rectifier Plant operation, DC Power plant, MSC. (Core Network/Switching) etc. </a:t>
            </a:r>
          </a:p>
          <a:p>
            <a:r>
              <a:rPr lang="en-IN" sz="2100" dirty="0">
                <a:solidFill>
                  <a:srgbClr val="00B0F0"/>
                </a:solidFill>
                <a:latin typeface="+mj-lt"/>
                <a:cs typeface="Arial"/>
              </a:rPr>
              <a:t>Annual electrical inspectorate periodical inspection works annual shutdowns maintenance, earth pits, calibration works. Etc. operation and maintenance of solar power plant.</a:t>
            </a:r>
          </a:p>
          <a:p>
            <a:endParaRPr lang="en-IN" dirty="0"/>
          </a:p>
        </p:txBody>
      </p:sp>
      <p:pic>
        <p:nvPicPr>
          <p:cNvPr id="4" name="Picture 2">
            <a:extLst>
              <a:ext uri="{FF2B5EF4-FFF2-40B4-BE49-F238E27FC236}">
                <a16:creationId xmlns:a16="http://schemas.microsoft.com/office/drawing/2014/main" id="{DC4B70A1-862A-4DC6-BB46-56A1EAC0847F}"/>
              </a:ext>
            </a:extLst>
          </p:cNvPr>
          <p:cNvPicPr>
            <a:picLocks noChangeAspect="1" noChangeArrowheads="1"/>
          </p:cNvPicPr>
          <p:nvPr/>
        </p:nvPicPr>
        <p:blipFill>
          <a:blip r:embed="rId2"/>
          <a:srcRect/>
          <a:stretch>
            <a:fillRect/>
          </a:stretch>
        </p:blipFill>
        <p:spPr bwMode="auto">
          <a:xfrm>
            <a:off x="7558220" y="5872939"/>
            <a:ext cx="1884236" cy="965569"/>
          </a:xfrm>
          <a:prstGeom prst="rect">
            <a:avLst/>
          </a:prstGeom>
          <a:noFill/>
          <a:ln w="9525">
            <a:noFill/>
            <a:miter lim="800000"/>
            <a:headEnd/>
            <a:tailEnd/>
          </a:ln>
          <a:effectLst/>
        </p:spPr>
      </p:pic>
    </p:spTree>
    <p:extLst>
      <p:ext uri="{BB962C8B-B14F-4D97-AF65-F5344CB8AC3E}">
        <p14:creationId xmlns:p14="http://schemas.microsoft.com/office/powerpoint/2010/main" val="811633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F3E97-139A-46C9-9D4B-97524122B21E}"/>
              </a:ext>
            </a:extLst>
          </p:cNvPr>
          <p:cNvSpPr>
            <a:spLocks noGrp="1"/>
          </p:cNvSpPr>
          <p:nvPr>
            <p:ph type="title"/>
          </p:nvPr>
        </p:nvSpPr>
        <p:spPr>
          <a:xfrm>
            <a:off x="720020" y="609600"/>
            <a:ext cx="9138437" cy="755561"/>
          </a:xfrm>
        </p:spPr>
        <p:txBody>
          <a:bodyPr/>
          <a:lstStyle/>
          <a:p>
            <a:r>
              <a:rPr lang="en-IN" dirty="0"/>
              <a:t>HVAC Operation…</a:t>
            </a:r>
          </a:p>
        </p:txBody>
      </p:sp>
      <p:sp>
        <p:nvSpPr>
          <p:cNvPr id="3" name="Content Placeholder 2">
            <a:extLst>
              <a:ext uri="{FF2B5EF4-FFF2-40B4-BE49-F238E27FC236}">
                <a16:creationId xmlns:a16="http://schemas.microsoft.com/office/drawing/2014/main" id="{23B9311A-AA9E-4568-8A32-778B8D1F809A}"/>
              </a:ext>
            </a:extLst>
          </p:cNvPr>
          <p:cNvSpPr>
            <a:spLocks noGrp="1"/>
          </p:cNvSpPr>
          <p:nvPr>
            <p:ph idx="1"/>
          </p:nvPr>
        </p:nvSpPr>
        <p:spPr>
          <a:xfrm>
            <a:off x="720020" y="1405029"/>
            <a:ext cx="9138437" cy="3514701"/>
          </a:xfrm>
        </p:spPr>
        <p:txBody>
          <a:bodyPr/>
          <a:lstStyle/>
          <a:p>
            <a:r>
              <a:rPr lang="en-IN" sz="1600" dirty="0">
                <a:solidFill>
                  <a:srgbClr val="00B0F0"/>
                </a:solidFill>
                <a:latin typeface="+mj-lt"/>
                <a:cs typeface="Arial"/>
              </a:rPr>
              <a:t>Operations &amp; Maintenance of Chillers.</a:t>
            </a:r>
          </a:p>
          <a:p>
            <a:r>
              <a:rPr lang="en-IN" sz="1600" dirty="0">
                <a:solidFill>
                  <a:srgbClr val="00B0F0"/>
                </a:solidFill>
                <a:latin typeface="+mj-lt"/>
                <a:cs typeface="Arial"/>
              </a:rPr>
              <a:t>O &amp; M of AHU units.</a:t>
            </a:r>
          </a:p>
          <a:p>
            <a:r>
              <a:rPr lang="en-IN" sz="1600" dirty="0">
                <a:solidFill>
                  <a:srgbClr val="00B0F0"/>
                </a:solidFill>
                <a:latin typeface="+mj-lt"/>
                <a:cs typeface="Arial"/>
              </a:rPr>
              <a:t>O &amp; M of Packaged Air Conditioner units.</a:t>
            </a:r>
          </a:p>
          <a:p>
            <a:r>
              <a:rPr lang="en-IN" sz="1600" dirty="0">
                <a:solidFill>
                  <a:srgbClr val="00B0F0"/>
                </a:solidFill>
                <a:latin typeface="+mj-lt"/>
                <a:cs typeface="Arial"/>
              </a:rPr>
              <a:t>O &amp; M of Cassette AC Units.</a:t>
            </a:r>
          </a:p>
          <a:p>
            <a:r>
              <a:rPr lang="en-IN" sz="1600" dirty="0">
                <a:solidFill>
                  <a:srgbClr val="00B0F0"/>
                </a:solidFill>
                <a:latin typeface="+mj-lt"/>
                <a:cs typeface="Arial"/>
              </a:rPr>
              <a:t>O &amp; M of Window AC units.</a:t>
            </a:r>
          </a:p>
          <a:p>
            <a:r>
              <a:rPr lang="en-IN" sz="1600" dirty="0">
                <a:solidFill>
                  <a:srgbClr val="00B0F0"/>
                </a:solidFill>
                <a:latin typeface="+mj-lt"/>
                <a:cs typeface="Arial"/>
              </a:rPr>
              <a:t>O &amp; M of Split AC units.</a:t>
            </a:r>
          </a:p>
          <a:p>
            <a:r>
              <a:rPr lang="en-IN" sz="1600" dirty="0">
                <a:solidFill>
                  <a:srgbClr val="00B0F0"/>
                </a:solidFill>
                <a:latin typeface="+mj-lt"/>
                <a:cs typeface="Arial"/>
              </a:rPr>
              <a:t>O &amp; M of Server room AC.</a:t>
            </a:r>
          </a:p>
          <a:p>
            <a:r>
              <a:rPr lang="en-IN" sz="1600" dirty="0">
                <a:solidFill>
                  <a:srgbClr val="00B0F0"/>
                </a:solidFill>
                <a:latin typeface="+mj-lt"/>
                <a:cs typeface="Arial"/>
              </a:rPr>
              <a:t>Monitoring of VFDs, VMA.</a:t>
            </a:r>
          </a:p>
          <a:p>
            <a:r>
              <a:rPr lang="en-IN" sz="1600" dirty="0">
                <a:solidFill>
                  <a:srgbClr val="00B0F0"/>
                </a:solidFill>
                <a:latin typeface="+mj-lt"/>
                <a:cs typeface="Arial"/>
              </a:rPr>
              <a:t>Regular Checks on dampers.</a:t>
            </a:r>
          </a:p>
          <a:p>
            <a:endParaRPr lang="en-IN" dirty="0"/>
          </a:p>
        </p:txBody>
      </p:sp>
      <p:pic>
        <p:nvPicPr>
          <p:cNvPr id="4" name="Picture 2">
            <a:extLst>
              <a:ext uri="{FF2B5EF4-FFF2-40B4-BE49-F238E27FC236}">
                <a16:creationId xmlns:a16="http://schemas.microsoft.com/office/drawing/2014/main" id="{C4050543-2EC4-4EED-BD21-48A1B47738F3}"/>
              </a:ext>
            </a:extLst>
          </p:cNvPr>
          <p:cNvPicPr>
            <a:picLocks noChangeAspect="1" noChangeArrowheads="1"/>
          </p:cNvPicPr>
          <p:nvPr/>
        </p:nvPicPr>
        <p:blipFill>
          <a:blip r:embed="rId2"/>
          <a:srcRect/>
          <a:stretch>
            <a:fillRect/>
          </a:stretch>
        </p:blipFill>
        <p:spPr bwMode="auto">
          <a:xfrm>
            <a:off x="7480947" y="5920335"/>
            <a:ext cx="1884236" cy="965569"/>
          </a:xfrm>
          <a:prstGeom prst="rect">
            <a:avLst/>
          </a:prstGeom>
          <a:noFill/>
          <a:ln w="9525">
            <a:noFill/>
            <a:miter lim="800000"/>
            <a:headEnd/>
            <a:tailEnd/>
          </a:ln>
          <a:effectLst/>
        </p:spPr>
      </p:pic>
    </p:spTree>
    <p:extLst>
      <p:ext uri="{BB962C8B-B14F-4D97-AF65-F5344CB8AC3E}">
        <p14:creationId xmlns:p14="http://schemas.microsoft.com/office/powerpoint/2010/main" val="19355732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6611B-706C-4053-A74B-865FD59347FB}"/>
              </a:ext>
            </a:extLst>
          </p:cNvPr>
          <p:cNvSpPr>
            <a:spLocks noGrp="1"/>
          </p:cNvSpPr>
          <p:nvPr>
            <p:ph type="title"/>
          </p:nvPr>
        </p:nvSpPr>
        <p:spPr>
          <a:xfrm>
            <a:off x="720020" y="609600"/>
            <a:ext cx="9138437" cy="845713"/>
          </a:xfrm>
        </p:spPr>
        <p:txBody>
          <a:bodyPr>
            <a:normAutofit fontScale="90000"/>
          </a:bodyPr>
          <a:lstStyle/>
          <a:p>
            <a:r>
              <a:rPr lang="en-IN" b="1" dirty="0"/>
              <a:t>Fire &amp; Safety System…</a:t>
            </a:r>
            <a:br>
              <a:rPr lang="en-IN" dirty="0"/>
            </a:br>
            <a:endParaRPr lang="en-IN" dirty="0"/>
          </a:p>
        </p:txBody>
      </p:sp>
      <p:sp>
        <p:nvSpPr>
          <p:cNvPr id="3" name="Content Placeholder 2">
            <a:extLst>
              <a:ext uri="{FF2B5EF4-FFF2-40B4-BE49-F238E27FC236}">
                <a16:creationId xmlns:a16="http://schemas.microsoft.com/office/drawing/2014/main" id="{6E7D0052-79E5-4CFB-82C6-612E3A5D7874}"/>
              </a:ext>
            </a:extLst>
          </p:cNvPr>
          <p:cNvSpPr>
            <a:spLocks noGrp="1"/>
          </p:cNvSpPr>
          <p:nvPr>
            <p:ph idx="1"/>
          </p:nvPr>
        </p:nvSpPr>
        <p:spPr>
          <a:xfrm>
            <a:off x="720020" y="1488613"/>
            <a:ext cx="9138437" cy="3880773"/>
          </a:xfrm>
        </p:spPr>
        <p:txBody>
          <a:bodyPr>
            <a:normAutofit/>
          </a:bodyPr>
          <a:lstStyle/>
          <a:p>
            <a:r>
              <a:rPr lang="en-IN" sz="1600" dirty="0">
                <a:solidFill>
                  <a:srgbClr val="00B0F0"/>
                </a:solidFill>
                <a:latin typeface="+mj-lt"/>
                <a:cs typeface="Arial"/>
              </a:rPr>
              <a:t>Installation, Smoke Access, CCTV, Intrusion, Rodent, WLD, Hooter, MCP, Integration, Public Addressable, Operation Maintenance &amp; FAS, Sprinkler, Smoke detector, </a:t>
            </a:r>
            <a:r>
              <a:rPr lang="en-IN" sz="1600" dirty="0" err="1">
                <a:solidFill>
                  <a:srgbClr val="00B0F0"/>
                </a:solidFill>
                <a:latin typeface="+mj-lt"/>
                <a:cs typeface="Arial"/>
              </a:rPr>
              <a:t>Novac</a:t>
            </a:r>
            <a:r>
              <a:rPr lang="en-IN" sz="1600" dirty="0">
                <a:solidFill>
                  <a:srgbClr val="00B0F0"/>
                </a:solidFill>
                <a:latin typeface="+mj-lt"/>
                <a:cs typeface="Arial"/>
              </a:rPr>
              <a:t>, VESDA, Fire Extinguisher.</a:t>
            </a:r>
          </a:p>
          <a:p>
            <a:r>
              <a:rPr lang="en-IN" sz="1600" dirty="0">
                <a:solidFill>
                  <a:srgbClr val="00B0F0"/>
                </a:solidFill>
                <a:latin typeface="+mj-lt"/>
                <a:cs typeface="Arial"/>
              </a:rPr>
              <a:t>Interiors Work Carpentry – New Creation of Work Station, Meeting Table , Glass Partition. Aluminium Partition, Soft Board Creation and all Repairing Carpentry. Civil – Brick Wall Work, Plastering, Leakage Treatment, Tiles, Flooring etc.</a:t>
            </a:r>
          </a:p>
          <a:p>
            <a:r>
              <a:rPr lang="en-IN" sz="1600" dirty="0">
                <a:solidFill>
                  <a:srgbClr val="00B0F0"/>
                </a:solidFill>
                <a:latin typeface="+mj-lt"/>
                <a:cs typeface="Arial"/>
              </a:rPr>
              <a:t>Plumbing – Installed &amp; repair of domestic lines, Wash room, WC’s, Urinal, Basin, Bottle trap.</a:t>
            </a:r>
          </a:p>
          <a:p>
            <a:r>
              <a:rPr lang="en-IN" sz="1600" dirty="0">
                <a:solidFill>
                  <a:srgbClr val="00B0F0"/>
                </a:solidFill>
                <a:latin typeface="+mj-lt"/>
                <a:cs typeface="Arial"/>
              </a:rPr>
              <a:t>Security and Surveillance Solution</a:t>
            </a:r>
          </a:p>
          <a:p>
            <a:r>
              <a:rPr lang="en-IN" sz="1600" dirty="0">
                <a:solidFill>
                  <a:srgbClr val="00B0F0"/>
                </a:solidFill>
                <a:latin typeface="+mj-lt"/>
                <a:cs typeface="Arial"/>
              </a:rPr>
              <a:t>Man Guarding Services</a:t>
            </a:r>
          </a:p>
          <a:p>
            <a:r>
              <a:rPr lang="en-IN" sz="1600" dirty="0">
                <a:solidFill>
                  <a:srgbClr val="00B0F0"/>
                </a:solidFill>
                <a:latin typeface="+mj-lt"/>
                <a:cs typeface="Arial"/>
              </a:rPr>
              <a:t>Electronic Security Solutions</a:t>
            </a:r>
          </a:p>
          <a:p>
            <a:r>
              <a:rPr lang="en-IN" sz="1600" dirty="0">
                <a:solidFill>
                  <a:srgbClr val="00B0F0"/>
                </a:solidFill>
                <a:latin typeface="+mj-lt"/>
                <a:cs typeface="Arial"/>
              </a:rPr>
              <a:t>Cash Management and Logistics</a:t>
            </a:r>
          </a:p>
          <a:p>
            <a:endParaRPr lang="en-IN" dirty="0"/>
          </a:p>
        </p:txBody>
      </p:sp>
      <p:pic>
        <p:nvPicPr>
          <p:cNvPr id="4" name="Picture 2">
            <a:extLst>
              <a:ext uri="{FF2B5EF4-FFF2-40B4-BE49-F238E27FC236}">
                <a16:creationId xmlns:a16="http://schemas.microsoft.com/office/drawing/2014/main" id="{A4C39855-FDA4-43BD-8EAC-472DA78AFA8B}"/>
              </a:ext>
            </a:extLst>
          </p:cNvPr>
          <p:cNvPicPr>
            <a:picLocks noChangeAspect="1" noChangeArrowheads="1"/>
          </p:cNvPicPr>
          <p:nvPr/>
        </p:nvPicPr>
        <p:blipFill>
          <a:blip r:embed="rId2"/>
          <a:srcRect/>
          <a:stretch>
            <a:fillRect/>
          </a:stretch>
        </p:blipFill>
        <p:spPr bwMode="auto">
          <a:xfrm>
            <a:off x="7609735" y="5892431"/>
            <a:ext cx="1884236" cy="965569"/>
          </a:xfrm>
          <a:prstGeom prst="rect">
            <a:avLst/>
          </a:prstGeom>
          <a:noFill/>
          <a:ln w="9525">
            <a:noFill/>
            <a:miter lim="800000"/>
            <a:headEnd/>
            <a:tailEnd/>
          </a:ln>
          <a:effectLst/>
        </p:spPr>
      </p:pic>
    </p:spTree>
    <p:extLst>
      <p:ext uri="{BB962C8B-B14F-4D97-AF65-F5344CB8AC3E}">
        <p14:creationId xmlns:p14="http://schemas.microsoft.com/office/powerpoint/2010/main" val="17948538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C8B03-5922-4378-8A6A-CD1687916A5A}"/>
              </a:ext>
            </a:extLst>
          </p:cNvPr>
          <p:cNvSpPr>
            <a:spLocks noGrp="1"/>
          </p:cNvSpPr>
          <p:nvPr>
            <p:ph type="title"/>
          </p:nvPr>
        </p:nvSpPr>
        <p:spPr/>
        <p:txBody>
          <a:bodyPr/>
          <a:lstStyle/>
          <a:p>
            <a:r>
              <a:rPr lang="en-IN" b="1" dirty="0"/>
              <a:t>Annual maintance contract (AMCI)…</a:t>
            </a:r>
            <a:endParaRPr lang="en-IN" dirty="0"/>
          </a:p>
        </p:txBody>
      </p:sp>
      <p:sp>
        <p:nvSpPr>
          <p:cNvPr id="3" name="Content Placeholder 2">
            <a:extLst>
              <a:ext uri="{FF2B5EF4-FFF2-40B4-BE49-F238E27FC236}">
                <a16:creationId xmlns:a16="http://schemas.microsoft.com/office/drawing/2014/main" id="{91597606-49C8-48D5-B6AD-8757C34222DE}"/>
              </a:ext>
            </a:extLst>
          </p:cNvPr>
          <p:cNvSpPr>
            <a:spLocks noGrp="1"/>
          </p:cNvSpPr>
          <p:nvPr>
            <p:ph idx="1"/>
          </p:nvPr>
        </p:nvSpPr>
        <p:spPr/>
        <p:txBody>
          <a:bodyPr/>
          <a:lstStyle/>
          <a:p>
            <a:r>
              <a:rPr lang="en-IN" sz="1600" dirty="0">
                <a:solidFill>
                  <a:srgbClr val="00B0F0"/>
                </a:solidFill>
                <a:latin typeface="+mj-lt"/>
                <a:cs typeface="Arial"/>
              </a:rPr>
              <a:t>Annual Maintenance Contract of split AC’s Ductable AC’s, Air-conditioning Plants.</a:t>
            </a:r>
          </a:p>
          <a:p>
            <a:r>
              <a:rPr lang="en-IN" sz="1600" dirty="0">
                <a:solidFill>
                  <a:srgbClr val="00B0F0"/>
                </a:solidFill>
                <a:latin typeface="+mj-lt"/>
                <a:cs typeface="Arial"/>
              </a:rPr>
              <a:t>AMC’s of low side HVAC Systems.</a:t>
            </a:r>
          </a:p>
          <a:p>
            <a:r>
              <a:rPr lang="en-IN" sz="1600" dirty="0">
                <a:solidFill>
                  <a:srgbClr val="00B0F0"/>
                </a:solidFill>
                <a:latin typeface="+mj-lt"/>
                <a:cs typeface="Arial"/>
              </a:rPr>
              <a:t>AMC’s of Electrical System, Breakers, Panels, Diesel Generators’ Transformer service sing &amp; other electrical installations.</a:t>
            </a:r>
          </a:p>
          <a:p>
            <a:r>
              <a:rPr lang="en-IN" sz="1600" dirty="0">
                <a:solidFill>
                  <a:srgbClr val="00B0F0"/>
                </a:solidFill>
                <a:latin typeface="+mj-lt"/>
                <a:cs typeface="Arial"/>
              </a:rPr>
              <a:t>Plumbing Installation and water supply system.</a:t>
            </a:r>
          </a:p>
          <a:p>
            <a:r>
              <a:rPr lang="en-IN" sz="1600" dirty="0">
                <a:solidFill>
                  <a:srgbClr val="00B0F0"/>
                </a:solidFill>
                <a:latin typeface="+mj-lt"/>
                <a:cs typeface="Arial"/>
              </a:rPr>
              <a:t>Carpentry Services.</a:t>
            </a:r>
          </a:p>
        </p:txBody>
      </p:sp>
      <p:pic>
        <p:nvPicPr>
          <p:cNvPr id="4" name="Picture 2">
            <a:extLst>
              <a:ext uri="{FF2B5EF4-FFF2-40B4-BE49-F238E27FC236}">
                <a16:creationId xmlns:a16="http://schemas.microsoft.com/office/drawing/2014/main" id="{7B10FD14-8CD6-4646-8A53-CAE47B2FD52A}"/>
              </a:ext>
            </a:extLst>
          </p:cNvPr>
          <p:cNvPicPr>
            <a:picLocks noChangeAspect="1" noChangeArrowheads="1"/>
          </p:cNvPicPr>
          <p:nvPr/>
        </p:nvPicPr>
        <p:blipFill>
          <a:blip r:embed="rId2"/>
          <a:srcRect/>
          <a:stretch>
            <a:fillRect/>
          </a:stretch>
        </p:blipFill>
        <p:spPr bwMode="auto">
          <a:xfrm>
            <a:off x="7609735" y="5892431"/>
            <a:ext cx="1884236" cy="965569"/>
          </a:xfrm>
          <a:prstGeom prst="rect">
            <a:avLst/>
          </a:prstGeom>
          <a:noFill/>
          <a:ln w="9525">
            <a:noFill/>
            <a:miter lim="800000"/>
            <a:headEnd/>
            <a:tailEnd/>
          </a:ln>
          <a:effectLst/>
        </p:spPr>
      </p:pic>
    </p:spTree>
    <p:extLst>
      <p:ext uri="{BB962C8B-B14F-4D97-AF65-F5344CB8AC3E}">
        <p14:creationId xmlns:p14="http://schemas.microsoft.com/office/powerpoint/2010/main" val="1367764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E1425-CF9E-4408-ACE1-82A71BB64FBE}"/>
              </a:ext>
            </a:extLst>
          </p:cNvPr>
          <p:cNvSpPr>
            <a:spLocks noGrp="1"/>
          </p:cNvSpPr>
          <p:nvPr>
            <p:ph type="title"/>
          </p:nvPr>
        </p:nvSpPr>
        <p:spPr/>
        <p:txBody>
          <a:bodyPr/>
          <a:lstStyle/>
          <a:p>
            <a:r>
              <a:rPr lang="en-IN" b="1" dirty="0"/>
              <a:t>ON Call Services…</a:t>
            </a:r>
            <a:endParaRPr lang="en-IN" dirty="0"/>
          </a:p>
        </p:txBody>
      </p:sp>
      <p:sp>
        <p:nvSpPr>
          <p:cNvPr id="3" name="Content Placeholder 2">
            <a:extLst>
              <a:ext uri="{FF2B5EF4-FFF2-40B4-BE49-F238E27FC236}">
                <a16:creationId xmlns:a16="http://schemas.microsoft.com/office/drawing/2014/main" id="{2716C6FD-B5D8-465E-8334-5DC517309824}"/>
              </a:ext>
            </a:extLst>
          </p:cNvPr>
          <p:cNvSpPr>
            <a:spLocks noGrp="1"/>
          </p:cNvSpPr>
          <p:nvPr>
            <p:ph idx="1"/>
          </p:nvPr>
        </p:nvSpPr>
        <p:spPr>
          <a:xfrm>
            <a:off x="720019" y="1581041"/>
            <a:ext cx="9138437" cy="3880773"/>
          </a:xfrm>
        </p:spPr>
        <p:txBody>
          <a:bodyPr>
            <a:normAutofit/>
          </a:bodyPr>
          <a:lstStyle/>
          <a:p>
            <a:r>
              <a:rPr lang="en-IN" sz="1600" dirty="0">
                <a:solidFill>
                  <a:srgbClr val="00B0F0"/>
                </a:solidFill>
                <a:latin typeface="+mj-lt"/>
                <a:cs typeface="Arial"/>
              </a:rPr>
              <a:t>We offer On Call Services to small sized offices</a:t>
            </a:r>
          </a:p>
          <a:p>
            <a:r>
              <a:rPr lang="en-IN" sz="1600" dirty="0">
                <a:solidFill>
                  <a:srgbClr val="00B0F0"/>
                </a:solidFill>
                <a:latin typeface="+mj-lt"/>
                <a:cs typeface="Arial"/>
              </a:rPr>
              <a:t>Extensive on Call services are provided to residential towers, flats, guest houses &amp; commercial offices.</a:t>
            </a:r>
          </a:p>
          <a:p>
            <a:r>
              <a:rPr lang="en-IN" sz="1600" dirty="0">
                <a:solidFill>
                  <a:srgbClr val="00B0F0"/>
                </a:solidFill>
                <a:latin typeface="+mj-lt"/>
                <a:cs typeface="Arial"/>
              </a:rPr>
              <a:t>On Call services are also offered for shutdown &amp; breakdown maintenance.</a:t>
            </a:r>
          </a:p>
          <a:p>
            <a:endParaRPr lang="en-IN" sz="1600" dirty="0">
              <a:solidFill>
                <a:srgbClr val="00B0F0"/>
              </a:solidFill>
              <a:latin typeface="+mj-lt"/>
              <a:cs typeface="Arial"/>
            </a:endParaRPr>
          </a:p>
        </p:txBody>
      </p:sp>
      <p:pic>
        <p:nvPicPr>
          <p:cNvPr id="4" name="Picture 2">
            <a:extLst>
              <a:ext uri="{FF2B5EF4-FFF2-40B4-BE49-F238E27FC236}">
                <a16:creationId xmlns:a16="http://schemas.microsoft.com/office/drawing/2014/main" id="{C7EA859A-5710-4251-864D-CEDC3D973048}"/>
              </a:ext>
            </a:extLst>
          </p:cNvPr>
          <p:cNvPicPr>
            <a:picLocks noChangeAspect="1" noChangeArrowheads="1"/>
          </p:cNvPicPr>
          <p:nvPr/>
        </p:nvPicPr>
        <p:blipFill>
          <a:blip r:embed="rId2"/>
          <a:srcRect/>
          <a:stretch>
            <a:fillRect/>
          </a:stretch>
        </p:blipFill>
        <p:spPr bwMode="auto">
          <a:xfrm>
            <a:off x="7609735" y="5892431"/>
            <a:ext cx="1884236" cy="965569"/>
          </a:xfrm>
          <a:prstGeom prst="rect">
            <a:avLst/>
          </a:prstGeom>
          <a:noFill/>
          <a:ln w="9525">
            <a:noFill/>
            <a:miter lim="800000"/>
            <a:headEnd/>
            <a:tailEnd/>
          </a:ln>
          <a:effectLst/>
        </p:spPr>
      </p:pic>
    </p:spTree>
    <p:extLst>
      <p:ext uri="{BB962C8B-B14F-4D97-AF65-F5344CB8AC3E}">
        <p14:creationId xmlns:p14="http://schemas.microsoft.com/office/powerpoint/2010/main" val="808608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307CA-7305-448F-92DE-3C6D44B36510}"/>
              </a:ext>
            </a:extLst>
          </p:cNvPr>
          <p:cNvSpPr>
            <a:spLocks noGrp="1"/>
          </p:cNvSpPr>
          <p:nvPr>
            <p:ph type="title"/>
          </p:nvPr>
        </p:nvSpPr>
        <p:spPr/>
        <p:txBody>
          <a:bodyPr/>
          <a:lstStyle/>
          <a:p>
            <a:r>
              <a:rPr lang="en-IN" b="1" dirty="0"/>
              <a:t>Data Centre Maintenance Services…</a:t>
            </a:r>
            <a:br>
              <a:rPr lang="en-IN" dirty="0"/>
            </a:br>
            <a:endParaRPr lang="en-IN" dirty="0"/>
          </a:p>
        </p:txBody>
      </p:sp>
      <p:sp>
        <p:nvSpPr>
          <p:cNvPr id="3" name="Content Placeholder 2">
            <a:extLst>
              <a:ext uri="{FF2B5EF4-FFF2-40B4-BE49-F238E27FC236}">
                <a16:creationId xmlns:a16="http://schemas.microsoft.com/office/drawing/2014/main" id="{4A649C91-3405-4A40-AAAA-FF4428369649}"/>
              </a:ext>
            </a:extLst>
          </p:cNvPr>
          <p:cNvSpPr>
            <a:spLocks noGrp="1"/>
          </p:cNvSpPr>
          <p:nvPr>
            <p:ph idx="1"/>
          </p:nvPr>
        </p:nvSpPr>
        <p:spPr>
          <a:xfrm>
            <a:off x="720019" y="1488613"/>
            <a:ext cx="9138437" cy="3880773"/>
          </a:xfrm>
        </p:spPr>
        <p:txBody>
          <a:bodyPr>
            <a:normAutofit fontScale="62500" lnSpcReduction="20000"/>
          </a:bodyPr>
          <a:lstStyle/>
          <a:p>
            <a:r>
              <a:rPr lang="en-IN" sz="2100" dirty="0">
                <a:solidFill>
                  <a:srgbClr val="00B0F0"/>
                </a:solidFill>
                <a:latin typeface="+mj-lt"/>
                <a:cs typeface="Arial"/>
              </a:rPr>
              <a:t>Regular operations and maintenance on 24X7 Days, that includes.</a:t>
            </a:r>
          </a:p>
          <a:p>
            <a:r>
              <a:rPr lang="en-IN" sz="2100" dirty="0">
                <a:solidFill>
                  <a:srgbClr val="00B0F0"/>
                </a:solidFill>
                <a:latin typeface="+mj-lt"/>
                <a:cs typeface="Arial"/>
              </a:rPr>
              <a:t>System Performance Checks.</a:t>
            </a:r>
          </a:p>
          <a:p>
            <a:r>
              <a:rPr lang="en-IN" sz="2100" dirty="0">
                <a:solidFill>
                  <a:srgbClr val="00B0F0"/>
                </a:solidFill>
                <a:latin typeface="+mj-lt"/>
                <a:cs typeface="Arial"/>
              </a:rPr>
              <a:t>System Capacity Tracking.</a:t>
            </a:r>
          </a:p>
          <a:p>
            <a:r>
              <a:rPr lang="en-IN" sz="2100" dirty="0">
                <a:solidFill>
                  <a:srgbClr val="00B0F0"/>
                </a:solidFill>
                <a:latin typeface="+mj-lt"/>
                <a:cs typeface="Arial"/>
              </a:rPr>
              <a:t>Overall operation and maintenance of all electrical, Mechanical, and HVAC Equipment within the Data Centre and Controlled</a:t>
            </a:r>
          </a:p>
          <a:p>
            <a:r>
              <a:rPr lang="en-IN" sz="2100" dirty="0">
                <a:solidFill>
                  <a:srgbClr val="00B0F0"/>
                </a:solidFill>
                <a:latin typeface="+mj-lt"/>
                <a:cs typeface="Arial"/>
              </a:rPr>
              <a:t>Temperature management, supporting mission-critical servers and must maintaining better than 99.999% uptime.</a:t>
            </a:r>
          </a:p>
          <a:p>
            <a:r>
              <a:rPr lang="en-IN" sz="2100" dirty="0">
                <a:solidFill>
                  <a:srgbClr val="00B0F0"/>
                </a:solidFill>
                <a:latin typeface="+mj-lt"/>
                <a:cs typeface="Arial"/>
              </a:rPr>
              <a:t>Dedicated stand by diesel generators O &amp; M switchgear, UPS, PDUs, wet cell batteries and associated systems, CRAC, Centrifugal chillers, cooling towers/ water chemical system, air handlers and associated systems, pumps &amp; motors.</a:t>
            </a:r>
          </a:p>
          <a:p>
            <a:r>
              <a:rPr lang="en-IN" sz="2100" dirty="0">
                <a:solidFill>
                  <a:srgbClr val="00B0F0"/>
                </a:solidFill>
                <a:latin typeface="+mj-lt"/>
                <a:cs typeface="Arial"/>
              </a:rPr>
              <a:t>Maintenance tasks to include filter changes, battery system.</a:t>
            </a:r>
          </a:p>
          <a:p>
            <a:r>
              <a:rPr lang="en-IN" sz="2100" dirty="0">
                <a:solidFill>
                  <a:srgbClr val="00B0F0"/>
                </a:solidFill>
                <a:latin typeface="+mj-lt"/>
                <a:cs typeface="Arial"/>
              </a:rPr>
              <a:t>PMs’ &amp; Rack PDU &amp; Rack ATS replacements.</a:t>
            </a:r>
          </a:p>
          <a:p>
            <a:r>
              <a:rPr lang="en-IN" sz="2100" dirty="0">
                <a:solidFill>
                  <a:srgbClr val="00B0F0"/>
                </a:solidFill>
                <a:latin typeface="+mj-lt"/>
                <a:cs typeface="Arial"/>
              </a:rPr>
              <a:t>Mechanical system (RTU, Humidifier, A/C), Fire alarm and suppression systems, building control systems and preventative maintenance programs for call.</a:t>
            </a:r>
          </a:p>
          <a:p>
            <a:r>
              <a:rPr lang="en-IN" sz="2100" dirty="0">
                <a:solidFill>
                  <a:srgbClr val="00B0F0"/>
                </a:solidFill>
                <a:latin typeface="+mj-lt"/>
                <a:cs typeface="Arial"/>
              </a:rPr>
              <a:t>Other service Audio Video EPABX.</a:t>
            </a:r>
          </a:p>
          <a:p>
            <a:endParaRPr lang="en-IN" dirty="0"/>
          </a:p>
        </p:txBody>
      </p:sp>
      <p:pic>
        <p:nvPicPr>
          <p:cNvPr id="4" name="Picture 2">
            <a:extLst>
              <a:ext uri="{FF2B5EF4-FFF2-40B4-BE49-F238E27FC236}">
                <a16:creationId xmlns:a16="http://schemas.microsoft.com/office/drawing/2014/main" id="{9433BE0C-53F0-40B0-9C5A-E85F05D94916}"/>
              </a:ext>
            </a:extLst>
          </p:cNvPr>
          <p:cNvPicPr>
            <a:picLocks noChangeAspect="1" noChangeArrowheads="1"/>
          </p:cNvPicPr>
          <p:nvPr/>
        </p:nvPicPr>
        <p:blipFill>
          <a:blip r:embed="rId2"/>
          <a:srcRect/>
          <a:stretch>
            <a:fillRect/>
          </a:stretch>
        </p:blipFill>
        <p:spPr bwMode="auto">
          <a:xfrm>
            <a:off x="7609735" y="5892431"/>
            <a:ext cx="1884236" cy="965569"/>
          </a:xfrm>
          <a:prstGeom prst="rect">
            <a:avLst/>
          </a:prstGeom>
          <a:noFill/>
          <a:ln w="9525">
            <a:noFill/>
            <a:miter lim="800000"/>
            <a:headEnd/>
            <a:tailEnd/>
          </a:ln>
          <a:effectLst/>
        </p:spPr>
      </p:pic>
    </p:spTree>
    <p:extLst>
      <p:ext uri="{BB962C8B-B14F-4D97-AF65-F5344CB8AC3E}">
        <p14:creationId xmlns:p14="http://schemas.microsoft.com/office/powerpoint/2010/main" val="4145934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34851" y="798491"/>
            <a:ext cx="9866424" cy="850006"/>
          </a:xfrm>
        </p:spPr>
        <p:txBody>
          <a:bodyPr/>
          <a:lstStyle/>
          <a:p>
            <a:pPr algn="l"/>
            <a:r>
              <a:rPr lang="en-US" dirty="0">
                <a:solidFill>
                  <a:srgbClr val="00B050"/>
                </a:solidFill>
              </a:rPr>
              <a:t>Client List….</a:t>
            </a:r>
            <a:endParaRPr lang="en-IN" dirty="0">
              <a:solidFill>
                <a:srgbClr val="00B050"/>
              </a:solidFill>
            </a:endParaRPr>
          </a:p>
        </p:txBody>
      </p:sp>
      <p:pic>
        <p:nvPicPr>
          <p:cNvPr id="5" name="Picture 4" descr="A screenshot of a cell phone&#10;&#10;Description generated with high confidence">
            <a:extLst>
              <a:ext uri="{FF2B5EF4-FFF2-40B4-BE49-F238E27FC236}">
                <a16:creationId xmlns:a16="http://schemas.microsoft.com/office/drawing/2014/main" id="{8F586E87-C349-478D-9916-8D4FCC57D831}"/>
              </a:ext>
            </a:extLst>
          </p:cNvPr>
          <p:cNvPicPr>
            <a:picLocks noChangeAspect="1"/>
          </p:cNvPicPr>
          <p:nvPr/>
        </p:nvPicPr>
        <p:blipFill>
          <a:blip r:embed="rId2"/>
          <a:stretch>
            <a:fillRect/>
          </a:stretch>
        </p:blipFill>
        <p:spPr>
          <a:xfrm>
            <a:off x="911966" y="1648497"/>
            <a:ext cx="8877300" cy="4905375"/>
          </a:xfrm>
          <a:prstGeom prst="rect">
            <a:avLst/>
          </a:prstGeom>
        </p:spPr>
      </p:pic>
      <p:pic>
        <p:nvPicPr>
          <p:cNvPr id="6" name="Picture 2"/>
          <p:cNvPicPr>
            <a:picLocks noChangeAspect="1" noChangeArrowheads="1"/>
          </p:cNvPicPr>
          <p:nvPr/>
        </p:nvPicPr>
        <p:blipFill>
          <a:blip r:embed="rId3"/>
          <a:srcRect/>
          <a:stretch>
            <a:fillRect/>
          </a:stretch>
        </p:blipFill>
        <p:spPr bwMode="auto">
          <a:xfrm>
            <a:off x="7648924" y="6059509"/>
            <a:ext cx="1884236" cy="905934"/>
          </a:xfrm>
          <a:prstGeom prst="rect">
            <a:avLst/>
          </a:prstGeom>
          <a:noFill/>
          <a:ln w="9525">
            <a:noFill/>
            <a:miter lim="800000"/>
            <a:headEnd/>
            <a:tailEnd/>
          </a:ln>
          <a:effectLst/>
        </p:spPr>
      </p:pic>
    </p:spTree>
    <p:extLst>
      <p:ext uri="{BB962C8B-B14F-4D97-AF65-F5344CB8AC3E}">
        <p14:creationId xmlns:p14="http://schemas.microsoft.com/office/powerpoint/2010/main" val="3909865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557FDCB1-2864-47A6-976B-BD876943353F}"/>
              </a:ext>
            </a:extLst>
          </p:cNvPr>
          <p:cNvPicPr>
            <a:picLocks noChangeAspect="1" noChangeArrowheads="1"/>
          </p:cNvPicPr>
          <p:nvPr/>
        </p:nvPicPr>
        <p:blipFill>
          <a:blip r:embed="rId2"/>
          <a:srcRect/>
          <a:stretch>
            <a:fillRect/>
          </a:stretch>
        </p:blipFill>
        <p:spPr bwMode="auto">
          <a:xfrm>
            <a:off x="7558771" y="5952066"/>
            <a:ext cx="1884236" cy="905934"/>
          </a:xfrm>
          <a:prstGeom prst="rect">
            <a:avLst/>
          </a:prstGeom>
          <a:noFill/>
          <a:ln w="9525">
            <a:noFill/>
            <a:miter lim="800000"/>
            <a:headEnd/>
            <a:tailEnd/>
          </a:ln>
          <a:effectLst/>
        </p:spPr>
      </p:pic>
      <p:sp>
        <p:nvSpPr>
          <p:cNvPr id="2" name="Title 1">
            <a:extLst>
              <a:ext uri="{FF2B5EF4-FFF2-40B4-BE49-F238E27FC236}">
                <a16:creationId xmlns:a16="http://schemas.microsoft.com/office/drawing/2014/main" id="{274F0015-C4A1-427E-8065-92E8E9284A02}"/>
              </a:ext>
            </a:extLst>
          </p:cNvPr>
          <p:cNvSpPr>
            <a:spLocks noGrp="1"/>
          </p:cNvSpPr>
          <p:nvPr>
            <p:ph type="title"/>
          </p:nvPr>
        </p:nvSpPr>
        <p:spPr/>
        <p:txBody>
          <a:bodyPr/>
          <a:lstStyle/>
          <a:p>
            <a:r>
              <a:rPr lang="en-IN" dirty="0"/>
              <a:t>Client List :-</a:t>
            </a:r>
          </a:p>
        </p:txBody>
      </p:sp>
      <p:sp>
        <p:nvSpPr>
          <p:cNvPr id="3" name="Content Placeholder 2">
            <a:extLst>
              <a:ext uri="{FF2B5EF4-FFF2-40B4-BE49-F238E27FC236}">
                <a16:creationId xmlns:a16="http://schemas.microsoft.com/office/drawing/2014/main" id="{CB443705-61FC-4AAF-971B-C11711575054}"/>
              </a:ext>
            </a:extLst>
          </p:cNvPr>
          <p:cNvSpPr>
            <a:spLocks noGrp="1"/>
          </p:cNvSpPr>
          <p:nvPr>
            <p:ph idx="1"/>
          </p:nvPr>
        </p:nvSpPr>
        <p:spPr>
          <a:xfrm>
            <a:off x="720020" y="1325028"/>
            <a:ext cx="9138437" cy="4505739"/>
          </a:xfrm>
        </p:spPr>
        <p:txBody>
          <a:bodyPr/>
          <a:lstStyle/>
          <a:p>
            <a:pPr marL="182251" lvl="5">
              <a:lnSpc>
                <a:spcPct val="80000"/>
              </a:lnSpc>
              <a:spcBef>
                <a:spcPts val="1435"/>
              </a:spcBef>
            </a:pPr>
            <a:r>
              <a:rPr lang="en-IN" sz="1900" dirty="0">
                <a:solidFill>
                  <a:srgbClr val="00B0F0"/>
                </a:solidFill>
                <a:latin typeface="+mj-lt"/>
                <a:cs typeface="Arial"/>
              </a:rPr>
              <a:t>Relievi India Pvt. Ltd.</a:t>
            </a:r>
          </a:p>
          <a:p>
            <a:pPr marL="182251" lvl="5">
              <a:lnSpc>
                <a:spcPct val="80000"/>
              </a:lnSpc>
              <a:spcBef>
                <a:spcPts val="1435"/>
              </a:spcBef>
            </a:pPr>
            <a:r>
              <a:rPr lang="en-IN" sz="1900" dirty="0">
                <a:solidFill>
                  <a:srgbClr val="00B0F0"/>
                </a:solidFill>
                <a:latin typeface="+mj-lt"/>
                <a:cs typeface="Arial"/>
              </a:rPr>
              <a:t>Paramount General Hospital &amp; I C </a:t>
            </a:r>
            <a:r>
              <a:rPr lang="en-IN" sz="1900" dirty="0" err="1">
                <a:solidFill>
                  <a:srgbClr val="00B0F0"/>
                </a:solidFill>
                <a:latin typeface="+mj-lt"/>
                <a:cs typeface="Arial"/>
              </a:rPr>
              <a:t>C</a:t>
            </a:r>
            <a:r>
              <a:rPr lang="en-IN" sz="1900" dirty="0">
                <a:solidFill>
                  <a:srgbClr val="00B0F0"/>
                </a:solidFill>
                <a:latin typeface="+mj-lt"/>
                <a:cs typeface="Arial"/>
              </a:rPr>
              <a:t> U</a:t>
            </a:r>
          </a:p>
          <a:p>
            <a:pPr marL="182251" lvl="5">
              <a:lnSpc>
                <a:spcPct val="80000"/>
              </a:lnSpc>
              <a:spcBef>
                <a:spcPts val="1435"/>
              </a:spcBef>
            </a:pPr>
            <a:r>
              <a:rPr lang="en-IN" sz="1900" dirty="0">
                <a:solidFill>
                  <a:srgbClr val="00B0F0"/>
                </a:solidFill>
                <a:latin typeface="+mj-lt"/>
                <a:cs typeface="Arial"/>
              </a:rPr>
              <a:t>ESR Advisors India Pvt. Ltd.</a:t>
            </a:r>
          </a:p>
          <a:p>
            <a:pPr marL="182251" lvl="5">
              <a:lnSpc>
                <a:spcPct val="80000"/>
              </a:lnSpc>
              <a:spcBef>
                <a:spcPts val="1435"/>
              </a:spcBef>
            </a:pPr>
            <a:r>
              <a:rPr lang="en-IN" sz="1900" dirty="0">
                <a:solidFill>
                  <a:srgbClr val="00B0F0"/>
                </a:solidFill>
                <a:latin typeface="+mj-lt"/>
                <a:cs typeface="Arial"/>
              </a:rPr>
              <a:t>G5A Foundation For Contemporary Culture</a:t>
            </a:r>
          </a:p>
          <a:p>
            <a:pPr marL="182251" lvl="5">
              <a:lnSpc>
                <a:spcPct val="80000"/>
              </a:lnSpc>
              <a:spcBef>
                <a:spcPts val="1435"/>
              </a:spcBef>
            </a:pPr>
            <a:r>
              <a:rPr lang="en-IN" sz="1900" dirty="0">
                <a:solidFill>
                  <a:srgbClr val="00B0F0"/>
                </a:solidFill>
                <a:latin typeface="+mj-lt"/>
                <a:cs typeface="Arial"/>
              </a:rPr>
              <a:t>True Fit Development India Pvt. Ltd</a:t>
            </a:r>
          </a:p>
          <a:p>
            <a:pPr marL="182251" lvl="5">
              <a:lnSpc>
                <a:spcPct val="80000"/>
              </a:lnSpc>
              <a:spcBef>
                <a:spcPts val="1435"/>
              </a:spcBef>
            </a:pPr>
            <a:r>
              <a:rPr lang="en-IN" sz="1900" dirty="0" err="1">
                <a:solidFill>
                  <a:srgbClr val="00B0F0"/>
                </a:solidFill>
                <a:latin typeface="+mj-lt"/>
                <a:cs typeface="Arial"/>
                <a:hlinkClick r:id="rId3">
                  <a:extLst>
                    <a:ext uri="{A12FA001-AC4F-418D-AE19-62706E023703}">
                      <ahyp:hlinkClr xmlns:ahyp="http://schemas.microsoft.com/office/drawing/2018/hyperlinkcolor" val="tx"/>
                    </a:ext>
                  </a:extLst>
                </a:hlinkClick>
              </a:rPr>
              <a:t>Haikujam</a:t>
            </a:r>
            <a:r>
              <a:rPr lang="en-IN" sz="1900" dirty="0">
                <a:solidFill>
                  <a:srgbClr val="00B0F0"/>
                </a:solidFill>
                <a:latin typeface="+mj-lt"/>
                <a:cs typeface="Arial"/>
                <a:hlinkClick r:id="rId3">
                  <a:extLst>
                    <a:ext uri="{A12FA001-AC4F-418D-AE19-62706E023703}">
                      <ahyp:hlinkClr xmlns:ahyp="http://schemas.microsoft.com/office/drawing/2018/hyperlinkcolor" val="tx"/>
                    </a:ext>
                  </a:extLst>
                </a:hlinkClick>
              </a:rPr>
              <a:t> Technologies Private Limited</a:t>
            </a:r>
            <a:endParaRPr lang="en-IN" sz="1900" dirty="0">
              <a:solidFill>
                <a:srgbClr val="00B0F0"/>
              </a:solidFill>
              <a:latin typeface="+mj-lt"/>
              <a:cs typeface="Arial"/>
            </a:endParaRPr>
          </a:p>
          <a:p>
            <a:pPr marL="182251" lvl="5">
              <a:lnSpc>
                <a:spcPct val="80000"/>
              </a:lnSpc>
              <a:spcBef>
                <a:spcPts val="1435"/>
              </a:spcBef>
            </a:pPr>
            <a:r>
              <a:rPr lang="en-IN" sz="1900" dirty="0">
                <a:solidFill>
                  <a:srgbClr val="00B0F0"/>
                </a:solidFill>
                <a:latin typeface="+mj-lt"/>
                <a:cs typeface="Arial"/>
              </a:rPr>
              <a:t>Leap India Private Limited</a:t>
            </a:r>
          </a:p>
          <a:p>
            <a:pPr marL="182251" lvl="5">
              <a:lnSpc>
                <a:spcPct val="80000"/>
              </a:lnSpc>
              <a:spcBef>
                <a:spcPts val="1435"/>
              </a:spcBef>
            </a:pPr>
            <a:r>
              <a:rPr lang="en-IN" sz="1900" dirty="0">
                <a:solidFill>
                  <a:srgbClr val="00B0F0"/>
                </a:solidFill>
                <a:latin typeface="+mj-lt"/>
                <a:cs typeface="Arial"/>
                <a:hlinkClick r:id="rId4">
                  <a:extLst>
                    <a:ext uri="{A12FA001-AC4F-418D-AE19-62706E023703}">
                      <ahyp:hlinkClr xmlns:ahyp="http://schemas.microsoft.com/office/drawing/2018/hyperlinkcolor" val="tx"/>
                    </a:ext>
                  </a:extLst>
                </a:hlinkClick>
              </a:rPr>
              <a:t>Reed Exhibitions</a:t>
            </a:r>
          </a:p>
          <a:p>
            <a:pPr marL="182251" lvl="5">
              <a:lnSpc>
                <a:spcPct val="80000"/>
              </a:lnSpc>
              <a:spcBef>
                <a:spcPts val="1435"/>
              </a:spcBef>
            </a:pPr>
            <a:r>
              <a:rPr lang="en-IN" sz="1900" dirty="0">
                <a:solidFill>
                  <a:srgbClr val="00B0F0"/>
                </a:solidFill>
                <a:latin typeface="+mj-lt"/>
                <a:cs typeface="Arial"/>
                <a:hlinkClick r:id="rId4">
                  <a:extLst>
                    <a:ext uri="{A12FA001-AC4F-418D-AE19-62706E023703}">
                      <ahyp:hlinkClr xmlns:ahyp="http://schemas.microsoft.com/office/drawing/2018/hyperlinkcolor" val="tx"/>
                    </a:ext>
                  </a:extLst>
                </a:hlinkClick>
              </a:rPr>
              <a:t>Brickworks Ratings India Pvt Ltd</a:t>
            </a:r>
          </a:p>
          <a:p>
            <a:pPr marL="182251" lvl="5">
              <a:lnSpc>
                <a:spcPct val="80000"/>
              </a:lnSpc>
              <a:spcBef>
                <a:spcPts val="1435"/>
              </a:spcBef>
            </a:pPr>
            <a:r>
              <a:rPr lang="en-IN" sz="1900" dirty="0">
                <a:solidFill>
                  <a:srgbClr val="00B0F0"/>
                </a:solidFill>
                <a:latin typeface="+mj-lt"/>
                <a:cs typeface="Arial"/>
                <a:hlinkClick r:id="rId4">
                  <a:extLst>
                    <a:ext uri="{A12FA001-AC4F-418D-AE19-62706E023703}">
                      <ahyp:hlinkClr xmlns:ahyp="http://schemas.microsoft.com/office/drawing/2018/hyperlinkcolor" val="tx"/>
                    </a:ext>
                  </a:extLst>
                </a:hlinkClick>
              </a:rPr>
              <a:t>Scor SE India </a:t>
            </a:r>
          </a:p>
          <a:p>
            <a:pPr marL="182251" lvl="5">
              <a:lnSpc>
                <a:spcPct val="80000"/>
              </a:lnSpc>
              <a:spcBef>
                <a:spcPts val="1435"/>
              </a:spcBef>
            </a:pPr>
            <a:endParaRPr lang="en-IN" sz="1900" dirty="0">
              <a:solidFill>
                <a:srgbClr val="00B0F0"/>
              </a:solidFill>
              <a:latin typeface="+mj-lt"/>
              <a:cs typeface="Arial"/>
              <a:hlinkClick r:id="rId4">
                <a:extLst>
                  <a:ext uri="{A12FA001-AC4F-418D-AE19-62706E023703}">
                    <ahyp:hlinkClr xmlns:ahyp="http://schemas.microsoft.com/office/drawing/2018/hyperlinkcolor" val="tx"/>
                  </a:ext>
                </a:extLst>
              </a:hlinkClick>
            </a:endParaRPr>
          </a:p>
          <a:p>
            <a:pPr marL="182251" lvl="5">
              <a:lnSpc>
                <a:spcPct val="80000"/>
              </a:lnSpc>
              <a:spcBef>
                <a:spcPts val="1435"/>
              </a:spcBef>
            </a:pPr>
            <a:endParaRPr lang="en-IN" sz="1900" dirty="0">
              <a:solidFill>
                <a:srgbClr val="00B0F0"/>
              </a:solidFill>
              <a:latin typeface="+mj-lt"/>
              <a:cs typeface="Arial"/>
            </a:endParaRPr>
          </a:p>
          <a:p>
            <a:endParaRPr lang="en-IN" dirty="0"/>
          </a:p>
        </p:txBody>
      </p:sp>
    </p:spTree>
    <p:extLst>
      <p:ext uri="{BB962C8B-B14F-4D97-AF65-F5344CB8AC3E}">
        <p14:creationId xmlns:p14="http://schemas.microsoft.com/office/powerpoint/2010/main" val="24879835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50"/>
                </a:solidFill>
              </a:rPr>
              <a:t>Registration Certificates….</a:t>
            </a:r>
            <a:endParaRPr lang="en-IN" dirty="0">
              <a:solidFill>
                <a:srgbClr val="00B050"/>
              </a:solidFill>
            </a:endParaRPr>
          </a:p>
        </p:txBody>
      </p:sp>
      <p:sp>
        <p:nvSpPr>
          <p:cNvPr id="3" name="Content Placeholder 2"/>
          <p:cNvSpPr>
            <a:spLocks noGrp="1"/>
          </p:cNvSpPr>
          <p:nvPr>
            <p:ph idx="1"/>
          </p:nvPr>
        </p:nvSpPr>
        <p:spPr>
          <a:xfrm>
            <a:off x="681383" y="1843217"/>
            <a:ext cx="9595958" cy="3478468"/>
          </a:xfrm>
        </p:spPr>
        <p:txBody>
          <a:bodyPr/>
          <a:lstStyle/>
          <a:p>
            <a:r>
              <a:rPr lang="en-GB" b="1" dirty="0">
                <a:solidFill>
                  <a:srgbClr val="00B0F0"/>
                </a:solidFill>
              </a:rPr>
              <a:t>SHOP &amp; ESTABLISHMENT	:	762167105 / COMMERCIAL II</a:t>
            </a:r>
            <a:endParaRPr lang="en-IN" dirty="0">
              <a:solidFill>
                <a:srgbClr val="00B0F0"/>
              </a:solidFill>
            </a:endParaRPr>
          </a:p>
          <a:p>
            <a:r>
              <a:rPr lang="en-GB" b="1" dirty="0">
                <a:solidFill>
                  <a:srgbClr val="00B0F0"/>
                </a:solidFill>
              </a:rPr>
              <a:t>PAN No				       : 	</a:t>
            </a:r>
            <a:r>
              <a:rPr lang="en-IN" b="1" dirty="0">
                <a:solidFill>
                  <a:srgbClr val="00B0F0"/>
                </a:solidFill>
              </a:rPr>
              <a:t>AAACX3136B</a:t>
            </a:r>
            <a:endParaRPr lang="en-IN" dirty="0">
              <a:solidFill>
                <a:srgbClr val="00B0F0"/>
              </a:solidFill>
            </a:endParaRPr>
          </a:p>
          <a:p>
            <a:r>
              <a:rPr lang="en-GB" b="1" dirty="0">
                <a:solidFill>
                  <a:srgbClr val="00B0F0"/>
                </a:solidFill>
              </a:rPr>
              <a:t>TAN No			       	: 	</a:t>
            </a:r>
            <a:r>
              <a:rPr lang="en-US" b="1" dirty="0">
                <a:solidFill>
                  <a:srgbClr val="00B0F0"/>
                </a:solidFill>
              </a:rPr>
              <a:t>MUMX00777A</a:t>
            </a:r>
            <a:endParaRPr lang="en-GB" b="1" dirty="0">
              <a:solidFill>
                <a:srgbClr val="00B0F0"/>
              </a:solidFill>
            </a:endParaRPr>
          </a:p>
          <a:p>
            <a:r>
              <a:rPr lang="en-GB" b="1" dirty="0">
                <a:solidFill>
                  <a:srgbClr val="00B0F0"/>
                </a:solidFill>
              </a:rPr>
              <a:t>P.F. Regn. No		        	:	</a:t>
            </a:r>
            <a:r>
              <a:rPr lang="en-IN" b="1" dirty="0">
                <a:solidFill>
                  <a:srgbClr val="00B0F0"/>
                </a:solidFill>
              </a:rPr>
              <a:t>KDMAL2054099000</a:t>
            </a:r>
          </a:p>
          <a:p>
            <a:r>
              <a:rPr lang="en-GB" b="1" dirty="0">
                <a:solidFill>
                  <a:srgbClr val="00B0F0"/>
                </a:solidFill>
              </a:rPr>
              <a:t>ESIC Regn. No		              :     </a:t>
            </a:r>
            <a:r>
              <a:rPr lang="en-IN" b="1" dirty="0">
                <a:solidFill>
                  <a:srgbClr val="00B0F0"/>
                </a:solidFill>
              </a:rPr>
              <a:t>35000457350001099</a:t>
            </a:r>
          </a:p>
          <a:p>
            <a:r>
              <a:rPr lang="en-GB" b="1" dirty="0">
                <a:solidFill>
                  <a:srgbClr val="00B0F0"/>
                </a:solidFill>
              </a:rPr>
              <a:t>P.T Regn No		        	: 	27601734075P</a:t>
            </a:r>
            <a:endParaRPr lang="en-IN" b="1" dirty="0">
              <a:solidFill>
                <a:srgbClr val="00B0F0"/>
              </a:solidFill>
            </a:endParaRPr>
          </a:p>
          <a:p>
            <a:r>
              <a:rPr lang="en-GB" b="1" dirty="0">
                <a:solidFill>
                  <a:srgbClr val="00B0F0"/>
                </a:solidFill>
              </a:rPr>
              <a:t>GST No	   			    	:     </a:t>
            </a:r>
            <a:r>
              <a:rPr lang="en-IN" b="1" dirty="0">
                <a:solidFill>
                  <a:srgbClr val="00B0F0"/>
                </a:solidFill>
              </a:rPr>
              <a:t>27AAACX3136B1ZQ</a:t>
            </a:r>
          </a:p>
          <a:p>
            <a:endParaRPr lang="en-IN" b="1" dirty="0">
              <a:solidFill>
                <a:srgbClr val="00B0F0"/>
              </a:solidFill>
            </a:endParaRPr>
          </a:p>
        </p:txBody>
      </p:sp>
      <p:pic>
        <p:nvPicPr>
          <p:cNvPr id="5" name="Picture 2">
            <a:extLst>
              <a:ext uri="{FF2B5EF4-FFF2-40B4-BE49-F238E27FC236}">
                <a16:creationId xmlns:a16="http://schemas.microsoft.com/office/drawing/2014/main" id="{B2FC0791-5043-4D81-A2E0-851D8CB7CCFC}"/>
              </a:ext>
            </a:extLst>
          </p:cNvPr>
          <p:cNvPicPr>
            <a:picLocks noChangeAspect="1" noChangeArrowheads="1"/>
          </p:cNvPicPr>
          <p:nvPr/>
        </p:nvPicPr>
        <p:blipFill>
          <a:blip r:embed="rId2"/>
          <a:srcRect/>
          <a:stretch>
            <a:fillRect/>
          </a:stretch>
        </p:blipFill>
        <p:spPr bwMode="auto">
          <a:xfrm>
            <a:off x="7595221" y="5892431"/>
            <a:ext cx="1884236" cy="965569"/>
          </a:xfrm>
          <a:prstGeom prst="rect">
            <a:avLst/>
          </a:prstGeom>
          <a:noFill/>
          <a:ln w="9525">
            <a:noFill/>
            <a:miter lim="800000"/>
            <a:headEnd/>
            <a:tailEnd/>
          </a:ln>
          <a:effectLst/>
        </p:spPr>
      </p:pic>
    </p:spTree>
    <p:extLst>
      <p:ext uri="{BB962C8B-B14F-4D97-AF65-F5344CB8AC3E}">
        <p14:creationId xmlns:p14="http://schemas.microsoft.com/office/powerpoint/2010/main" val="28081831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004" y="1306286"/>
            <a:ext cx="9728400" cy="624114"/>
          </a:xfrm>
        </p:spPr>
        <p:txBody>
          <a:bodyPr>
            <a:normAutofit fontScale="90000"/>
          </a:bodyPr>
          <a:lstStyle/>
          <a:p>
            <a:pPr algn="l"/>
            <a:r>
              <a:rPr lang="en-US" dirty="0">
                <a:solidFill>
                  <a:srgbClr val="00B050"/>
                </a:solidFill>
              </a:rPr>
              <a:t>Connect with us….</a:t>
            </a:r>
            <a:endParaRPr lang="en-IN" dirty="0">
              <a:solidFill>
                <a:srgbClr val="00B050"/>
              </a:solidFill>
            </a:endParaRPr>
          </a:p>
        </p:txBody>
      </p:sp>
      <p:sp>
        <p:nvSpPr>
          <p:cNvPr id="3" name="Content Placeholder 2"/>
          <p:cNvSpPr>
            <a:spLocks noGrp="1"/>
          </p:cNvSpPr>
          <p:nvPr>
            <p:ph idx="1"/>
          </p:nvPr>
        </p:nvSpPr>
        <p:spPr>
          <a:xfrm>
            <a:off x="142504" y="2113767"/>
            <a:ext cx="10502749" cy="4644842"/>
          </a:xfrm>
        </p:spPr>
        <p:txBody>
          <a:bodyPr>
            <a:normAutofit fontScale="70000" lnSpcReduction="20000"/>
          </a:bodyPr>
          <a:lstStyle/>
          <a:p>
            <a:pPr marL="0" indent="0">
              <a:buNone/>
            </a:pPr>
            <a:r>
              <a:rPr lang="en-US" sz="2600" dirty="0">
                <a:solidFill>
                  <a:srgbClr val="00B0F0"/>
                </a:solidFill>
              </a:rPr>
              <a:t>	</a:t>
            </a:r>
            <a:r>
              <a:rPr lang="en-US" sz="3100" dirty="0">
                <a:solidFill>
                  <a:srgbClr val="00B0F0"/>
                </a:solidFill>
              </a:rPr>
              <a:t>Xpert Integrated Services Private Limited</a:t>
            </a:r>
          </a:p>
          <a:p>
            <a:pPr marL="0" indent="0">
              <a:buNone/>
            </a:pPr>
            <a:r>
              <a:rPr lang="en-US" sz="2600" dirty="0">
                <a:solidFill>
                  <a:srgbClr val="00B0F0"/>
                </a:solidFill>
              </a:rPr>
              <a:t>	Registered Office Address:-                                   	</a:t>
            </a:r>
          </a:p>
          <a:p>
            <a:pPr marL="0" indent="0">
              <a:buNone/>
            </a:pPr>
            <a:r>
              <a:rPr lang="en-US" sz="2600" dirty="0">
                <a:solidFill>
                  <a:srgbClr val="00B0F0"/>
                </a:solidFill>
              </a:rPr>
              <a:t>     	Office No.006, Apollo Complex,                   			    	</a:t>
            </a:r>
          </a:p>
          <a:p>
            <a:pPr marL="0" indent="0">
              <a:buNone/>
            </a:pPr>
            <a:r>
              <a:rPr lang="en-US" sz="2600" dirty="0">
                <a:solidFill>
                  <a:srgbClr val="00B0F0"/>
                </a:solidFill>
              </a:rPr>
              <a:t>     	R K Singh Marg, Off Parsi Panchayat Road,				</a:t>
            </a:r>
          </a:p>
          <a:p>
            <a:pPr marL="0" indent="0">
              <a:buNone/>
            </a:pPr>
            <a:r>
              <a:rPr lang="en-US" sz="2600" dirty="0">
                <a:solidFill>
                  <a:srgbClr val="00B0F0"/>
                </a:solidFill>
              </a:rPr>
              <a:t>     	Near Apollo Arcade,							</a:t>
            </a:r>
          </a:p>
          <a:p>
            <a:pPr marL="0" indent="0">
              <a:buNone/>
            </a:pPr>
            <a:r>
              <a:rPr lang="en-US" sz="2600" dirty="0">
                <a:solidFill>
                  <a:srgbClr val="00B0F0"/>
                </a:solidFill>
              </a:rPr>
              <a:t>	Andheri – (East)</a:t>
            </a:r>
          </a:p>
          <a:p>
            <a:pPr marL="0" indent="0">
              <a:buNone/>
            </a:pPr>
            <a:r>
              <a:rPr lang="en-US" sz="2600" dirty="0">
                <a:solidFill>
                  <a:srgbClr val="00B0F0"/>
                </a:solidFill>
              </a:rPr>
              <a:t>     	Mumbai – 400 069.								</a:t>
            </a:r>
          </a:p>
          <a:p>
            <a:pPr marL="0" indent="0">
              <a:buNone/>
            </a:pPr>
            <a:r>
              <a:rPr lang="en-US" sz="2600" dirty="0">
                <a:solidFill>
                  <a:srgbClr val="00B0F0"/>
                </a:solidFill>
              </a:rPr>
              <a:t>     	Contact Tel. No. +91 022 6696 4333 		</a:t>
            </a:r>
          </a:p>
          <a:p>
            <a:pPr marL="0" indent="0">
              <a:buNone/>
            </a:pPr>
            <a:r>
              <a:rPr lang="en-US" sz="2600" dirty="0">
                <a:solidFill>
                  <a:srgbClr val="00B0F0"/>
                </a:solidFill>
              </a:rPr>
              <a:t>	Mobile No.: +91 96 1991 3646			</a:t>
            </a:r>
          </a:p>
          <a:p>
            <a:pPr marL="0" indent="0">
              <a:buNone/>
            </a:pPr>
            <a:r>
              <a:rPr lang="en-US" sz="2600" dirty="0">
                <a:solidFill>
                  <a:srgbClr val="00B0F0"/>
                </a:solidFill>
              </a:rPr>
              <a:t>     	E-Mail ID :-  francis.fernandes@xpertintegrated.in</a:t>
            </a:r>
          </a:p>
          <a:p>
            <a:pPr marL="0" indent="0">
              <a:buNone/>
            </a:pPr>
            <a:r>
              <a:rPr lang="en-US" sz="2600" dirty="0">
                <a:solidFill>
                  <a:srgbClr val="00B0F0"/>
                </a:solidFill>
              </a:rPr>
              <a:t>			    sales@xpertintegrated.in</a:t>
            </a:r>
          </a:p>
          <a:p>
            <a:pPr marL="0" indent="0">
              <a:buNone/>
            </a:pPr>
            <a:r>
              <a:rPr lang="en-US" sz="2600" dirty="0">
                <a:solidFill>
                  <a:srgbClr val="00B0F0"/>
                </a:solidFill>
              </a:rPr>
              <a:t>     	Web :- www.xpertintegrated.in</a:t>
            </a:r>
          </a:p>
          <a:p>
            <a:pPr marL="0" indent="0">
              <a:buNone/>
            </a:pPr>
            <a:r>
              <a:rPr lang="en-US" sz="2600" dirty="0">
                <a:solidFill>
                  <a:srgbClr val="00B0F0"/>
                </a:solidFill>
              </a:rPr>
              <a:t>     	</a:t>
            </a:r>
            <a:endParaRPr lang="en-IN" dirty="0"/>
          </a:p>
        </p:txBody>
      </p:sp>
      <p:pic>
        <p:nvPicPr>
          <p:cNvPr id="5" name="Picture 2"/>
          <p:cNvPicPr>
            <a:picLocks noChangeAspect="1" noChangeArrowheads="1"/>
          </p:cNvPicPr>
          <p:nvPr/>
        </p:nvPicPr>
        <p:blipFill>
          <a:blip r:embed="rId2"/>
          <a:srcRect/>
          <a:stretch>
            <a:fillRect/>
          </a:stretch>
        </p:blipFill>
        <p:spPr bwMode="auto">
          <a:xfrm>
            <a:off x="7595221" y="5892431"/>
            <a:ext cx="1884236" cy="965569"/>
          </a:xfrm>
          <a:prstGeom prst="rect">
            <a:avLst/>
          </a:prstGeom>
          <a:noFill/>
          <a:ln w="9525">
            <a:noFill/>
            <a:miter lim="800000"/>
            <a:headEnd/>
            <a:tailEnd/>
          </a:ln>
          <a:effectLst/>
        </p:spPr>
      </p:pic>
    </p:spTree>
    <p:extLst>
      <p:ext uri="{BB962C8B-B14F-4D97-AF65-F5344CB8AC3E}">
        <p14:creationId xmlns:p14="http://schemas.microsoft.com/office/powerpoint/2010/main" val="313679155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899</TotalTime>
  <Words>1445</Words>
  <Application>Microsoft Office PowerPoint</Application>
  <PresentationFormat>Custom</PresentationFormat>
  <Paragraphs>121</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Bodoni MT Black</vt:lpstr>
      <vt:lpstr>Trebuchet MS</vt:lpstr>
      <vt:lpstr>Wingdings 3</vt:lpstr>
      <vt:lpstr>Facet</vt:lpstr>
      <vt:lpstr>XPERT INTEGRATED SERVICES PRIVATE LIMITED                            _____You Choose ….We Clean ….</vt:lpstr>
      <vt:lpstr>Xpert….</vt:lpstr>
      <vt:lpstr>Mission Statement….</vt:lpstr>
      <vt:lpstr>Summary….</vt:lpstr>
      <vt:lpstr>Why Out Source….?</vt:lpstr>
      <vt:lpstr>Client Expectations….</vt:lpstr>
      <vt:lpstr>Soft Services….</vt:lpstr>
      <vt:lpstr>ELECTRICAL…</vt:lpstr>
      <vt:lpstr>HVAC Operation…</vt:lpstr>
      <vt:lpstr>Fire &amp; Safety System… </vt:lpstr>
      <vt:lpstr>Annual maintance contract (AMCI)…</vt:lpstr>
      <vt:lpstr>ON Call Services…</vt:lpstr>
      <vt:lpstr>Data Centre Maintenance Services… </vt:lpstr>
      <vt:lpstr>Client List….</vt:lpstr>
      <vt:lpstr>Client List :-</vt:lpstr>
      <vt:lpstr>Registration Certificates….</vt:lpstr>
      <vt:lpstr>Connect with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Company Profile</dc:title>
  <dc:creator>Francis</dc:creator>
  <cp:lastModifiedBy>Govind Kokare</cp:lastModifiedBy>
  <cp:revision>119</cp:revision>
  <cp:lastPrinted>2018-04-30T04:00:53Z</cp:lastPrinted>
  <dcterms:created xsi:type="dcterms:W3CDTF">2016-11-07T11:33:39Z</dcterms:created>
  <dcterms:modified xsi:type="dcterms:W3CDTF">2021-04-15T09:00:45Z</dcterms:modified>
</cp:coreProperties>
</file>